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Lst>
  <p:notesMasterIdLst>
    <p:notesMasterId r:id="rId44"/>
  </p:notesMasterIdLst>
  <p:handoutMasterIdLst>
    <p:handoutMasterId r:id="rId45"/>
  </p:handoutMasterIdLst>
  <p:sldIdLst>
    <p:sldId id="298" r:id="rId4"/>
    <p:sldId id="283" r:id="rId5"/>
    <p:sldId id="297" r:id="rId6"/>
    <p:sldId id="300" r:id="rId7"/>
    <p:sldId id="292" r:id="rId8"/>
    <p:sldId id="284" r:id="rId9"/>
    <p:sldId id="301" r:id="rId10"/>
    <p:sldId id="299" r:id="rId11"/>
    <p:sldId id="302" r:id="rId12"/>
    <p:sldId id="303" r:id="rId13"/>
    <p:sldId id="305" r:id="rId14"/>
    <p:sldId id="293" r:id="rId15"/>
    <p:sldId id="306" r:id="rId16"/>
    <p:sldId id="294" r:id="rId17"/>
    <p:sldId id="307" r:id="rId18"/>
    <p:sldId id="308" r:id="rId19"/>
    <p:sldId id="309" r:id="rId20"/>
    <p:sldId id="281" r:id="rId21"/>
    <p:sldId id="310" r:id="rId22"/>
    <p:sldId id="313" r:id="rId23"/>
    <p:sldId id="312" r:id="rId24"/>
    <p:sldId id="314" r:id="rId25"/>
    <p:sldId id="315" r:id="rId26"/>
    <p:sldId id="316" r:id="rId27"/>
    <p:sldId id="317" r:id="rId28"/>
    <p:sldId id="311" r:id="rId29"/>
    <p:sldId id="319" r:id="rId30"/>
    <p:sldId id="326" r:id="rId31"/>
    <p:sldId id="322" r:id="rId32"/>
    <p:sldId id="321" r:id="rId33"/>
    <p:sldId id="320" r:id="rId34"/>
    <p:sldId id="324" r:id="rId35"/>
    <p:sldId id="323" r:id="rId36"/>
    <p:sldId id="325" r:id="rId37"/>
    <p:sldId id="327" r:id="rId38"/>
    <p:sldId id="328" r:id="rId39"/>
    <p:sldId id="329" r:id="rId40"/>
    <p:sldId id="318" r:id="rId41"/>
    <p:sldId id="330" r:id="rId42"/>
    <p:sldId id="296" r:id="rId43"/>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2" autoAdjust="0"/>
    <p:restoredTop sz="94574" autoAdjust="0"/>
  </p:normalViewPr>
  <p:slideViewPr>
    <p:cSldViewPr snapToGrid="0">
      <p:cViewPr>
        <p:scale>
          <a:sx n="80" d="100"/>
          <a:sy n="80" d="100"/>
        </p:scale>
        <p:origin x="798"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390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BB651C5-239C-481D-B679-C1853F3D7869}" type="datetime1">
              <a:rPr lang="fr-FR" smtClean="0"/>
              <a:t>11/04/2023</a:t>
            </a:fld>
            <a:endParaRPr lang="fr-FR" dirty="0"/>
          </a:p>
        </p:txBody>
      </p:sp>
      <p:sp>
        <p:nvSpPr>
          <p:cNvPr id="4" name="Espace réservé du pied de page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fr-FR" smtClean="0"/>
              <a:t>‹N°›</a:t>
            </a:fld>
            <a:endParaRPr lang="fr-FR"/>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C3F468-A24C-40BA-9BA0-927B9D8CEF08}" type="datetime1">
              <a:rPr lang="fr-FR" smtClean="0"/>
              <a:pPr/>
              <a:t>11/04/2023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fr-FR" noProof="0" smtClean="0"/>
              <a:t>‹N°›</a:t>
            </a:fld>
            <a:endParaRPr lang="fr-FR"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1</a:t>
            </a:fld>
            <a:endParaRPr lang="fr-FR"/>
          </a:p>
        </p:txBody>
      </p:sp>
    </p:spTree>
    <p:extLst>
      <p:ext uri="{BB962C8B-B14F-4D97-AF65-F5344CB8AC3E}">
        <p14:creationId xmlns:p14="http://schemas.microsoft.com/office/powerpoint/2010/main" val="2952276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12</a:t>
            </a:fld>
            <a:endParaRPr lang="fr-FR"/>
          </a:p>
        </p:txBody>
      </p:sp>
    </p:spTree>
    <p:extLst>
      <p:ext uri="{BB962C8B-B14F-4D97-AF65-F5344CB8AC3E}">
        <p14:creationId xmlns:p14="http://schemas.microsoft.com/office/powerpoint/2010/main" val="2141406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13</a:t>
            </a:fld>
            <a:endParaRPr lang="fr-FR"/>
          </a:p>
        </p:txBody>
      </p:sp>
    </p:spTree>
    <p:extLst>
      <p:ext uri="{BB962C8B-B14F-4D97-AF65-F5344CB8AC3E}">
        <p14:creationId xmlns:p14="http://schemas.microsoft.com/office/powerpoint/2010/main" val="94983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14</a:t>
            </a:fld>
            <a:endParaRPr lang="fr-FR"/>
          </a:p>
        </p:txBody>
      </p:sp>
    </p:spTree>
    <p:extLst>
      <p:ext uri="{BB962C8B-B14F-4D97-AF65-F5344CB8AC3E}">
        <p14:creationId xmlns:p14="http://schemas.microsoft.com/office/powerpoint/2010/main" val="2426871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15</a:t>
            </a:fld>
            <a:endParaRPr lang="fr-FR"/>
          </a:p>
        </p:txBody>
      </p:sp>
    </p:spTree>
    <p:extLst>
      <p:ext uri="{BB962C8B-B14F-4D97-AF65-F5344CB8AC3E}">
        <p14:creationId xmlns:p14="http://schemas.microsoft.com/office/powerpoint/2010/main" val="2748787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16</a:t>
            </a:fld>
            <a:endParaRPr lang="fr-FR"/>
          </a:p>
        </p:txBody>
      </p:sp>
    </p:spTree>
    <p:extLst>
      <p:ext uri="{BB962C8B-B14F-4D97-AF65-F5344CB8AC3E}">
        <p14:creationId xmlns:p14="http://schemas.microsoft.com/office/powerpoint/2010/main" val="3052852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17</a:t>
            </a:fld>
            <a:endParaRPr lang="fr-FR"/>
          </a:p>
        </p:txBody>
      </p:sp>
    </p:spTree>
    <p:extLst>
      <p:ext uri="{BB962C8B-B14F-4D97-AF65-F5344CB8AC3E}">
        <p14:creationId xmlns:p14="http://schemas.microsoft.com/office/powerpoint/2010/main" val="1942190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18</a:t>
            </a:fld>
            <a:endParaRPr lang="fr-FR"/>
          </a:p>
        </p:txBody>
      </p:sp>
    </p:spTree>
    <p:extLst>
      <p:ext uri="{BB962C8B-B14F-4D97-AF65-F5344CB8AC3E}">
        <p14:creationId xmlns:p14="http://schemas.microsoft.com/office/powerpoint/2010/main" val="3259841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19</a:t>
            </a:fld>
            <a:endParaRPr lang="fr-FR"/>
          </a:p>
        </p:txBody>
      </p:sp>
    </p:spTree>
    <p:extLst>
      <p:ext uri="{BB962C8B-B14F-4D97-AF65-F5344CB8AC3E}">
        <p14:creationId xmlns:p14="http://schemas.microsoft.com/office/powerpoint/2010/main" val="4093013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20</a:t>
            </a:fld>
            <a:endParaRPr lang="fr-FR"/>
          </a:p>
        </p:txBody>
      </p:sp>
    </p:spTree>
    <p:extLst>
      <p:ext uri="{BB962C8B-B14F-4D97-AF65-F5344CB8AC3E}">
        <p14:creationId xmlns:p14="http://schemas.microsoft.com/office/powerpoint/2010/main" val="2964283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21</a:t>
            </a:fld>
            <a:endParaRPr lang="fr-FR"/>
          </a:p>
        </p:txBody>
      </p:sp>
    </p:spTree>
    <p:extLst>
      <p:ext uri="{BB962C8B-B14F-4D97-AF65-F5344CB8AC3E}">
        <p14:creationId xmlns:p14="http://schemas.microsoft.com/office/powerpoint/2010/main" val="1320362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2</a:t>
            </a:fld>
            <a:endParaRPr lang="fr-FR"/>
          </a:p>
        </p:txBody>
      </p:sp>
    </p:spTree>
    <p:extLst>
      <p:ext uri="{BB962C8B-B14F-4D97-AF65-F5344CB8AC3E}">
        <p14:creationId xmlns:p14="http://schemas.microsoft.com/office/powerpoint/2010/main" val="3966499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22</a:t>
            </a:fld>
            <a:endParaRPr lang="fr-FR"/>
          </a:p>
        </p:txBody>
      </p:sp>
    </p:spTree>
    <p:extLst>
      <p:ext uri="{BB962C8B-B14F-4D97-AF65-F5344CB8AC3E}">
        <p14:creationId xmlns:p14="http://schemas.microsoft.com/office/powerpoint/2010/main" val="2109445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23</a:t>
            </a:fld>
            <a:endParaRPr lang="fr-FR"/>
          </a:p>
        </p:txBody>
      </p:sp>
    </p:spTree>
    <p:extLst>
      <p:ext uri="{BB962C8B-B14F-4D97-AF65-F5344CB8AC3E}">
        <p14:creationId xmlns:p14="http://schemas.microsoft.com/office/powerpoint/2010/main" val="3493151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24</a:t>
            </a:fld>
            <a:endParaRPr lang="fr-FR"/>
          </a:p>
        </p:txBody>
      </p:sp>
    </p:spTree>
    <p:extLst>
      <p:ext uri="{BB962C8B-B14F-4D97-AF65-F5344CB8AC3E}">
        <p14:creationId xmlns:p14="http://schemas.microsoft.com/office/powerpoint/2010/main" val="12576068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25</a:t>
            </a:fld>
            <a:endParaRPr lang="fr-FR"/>
          </a:p>
        </p:txBody>
      </p:sp>
    </p:spTree>
    <p:extLst>
      <p:ext uri="{BB962C8B-B14F-4D97-AF65-F5344CB8AC3E}">
        <p14:creationId xmlns:p14="http://schemas.microsoft.com/office/powerpoint/2010/main" val="2435540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26</a:t>
            </a:fld>
            <a:endParaRPr lang="fr-FR"/>
          </a:p>
        </p:txBody>
      </p:sp>
    </p:spTree>
    <p:extLst>
      <p:ext uri="{BB962C8B-B14F-4D97-AF65-F5344CB8AC3E}">
        <p14:creationId xmlns:p14="http://schemas.microsoft.com/office/powerpoint/2010/main" val="3136983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29</a:t>
            </a:fld>
            <a:endParaRPr lang="fr-FR"/>
          </a:p>
        </p:txBody>
      </p:sp>
    </p:spTree>
    <p:extLst>
      <p:ext uri="{BB962C8B-B14F-4D97-AF65-F5344CB8AC3E}">
        <p14:creationId xmlns:p14="http://schemas.microsoft.com/office/powerpoint/2010/main" val="3229911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30</a:t>
            </a:fld>
            <a:endParaRPr lang="fr-FR"/>
          </a:p>
        </p:txBody>
      </p:sp>
    </p:spTree>
    <p:extLst>
      <p:ext uri="{BB962C8B-B14F-4D97-AF65-F5344CB8AC3E}">
        <p14:creationId xmlns:p14="http://schemas.microsoft.com/office/powerpoint/2010/main" val="2172504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31</a:t>
            </a:fld>
            <a:endParaRPr lang="fr-FR"/>
          </a:p>
        </p:txBody>
      </p:sp>
    </p:spTree>
    <p:extLst>
      <p:ext uri="{BB962C8B-B14F-4D97-AF65-F5344CB8AC3E}">
        <p14:creationId xmlns:p14="http://schemas.microsoft.com/office/powerpoint/2010/main" val="506450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32</a:t>
            </a:fld>
            <a:endParaRPr lang="fr-FR"/>
          </a:p>
        </p:txBody>
      </p:sp>
    </p:spTree>
    <p:extLst>
      <p:ext uri="{BB962C8B-B14F-4D97-AF65-F5344CB8AC3E}">
        <p14:creationId xmlns:p14="http://schemas.microsoft.com/office/powerpoint/2010/main" val="3999758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33</a:t>
            </a:fld>
            <a:endParaRPr lang="fr-FR"/>
          </a:p>
        </p:txBody>
      </p:sp>
    </p:spTree>
    <p:extLst>
      <p:ext uri="{BB962C8B-B14F-4D97-AF65-F5344CB8AC3E}">
        <p14:creationId xmlns:p14="http://schemas.microsoft.com/office/powerpoint/2010/main" val="4066296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3</a:t>
            </a:fld>
            <a:endParaRPr lang="fr-FR"/>
          </a:p>
        </p:txBody>
      </p:sp>
    </p:spTree>
    <p:extLst>
      <p:ext uri="{BB962C8B-B14F-4D97-AF65-F5344CB8AC3E}">
        <p14:creationId xmlns:p14="http://schemas.microsoft.com/office/powerpoint/2010/main" val="1651716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34</a:t>
            </a:fld>
            <a:endParaRPr lang="fr-FR"/>
          </a:p>
        </p:txBody>
      </p:sp>
    </p:spTree>
    <p:extLst>
      <p:ext uri="{BB962C8B-B14F-4D97-AF65-F5344CB8AC3E}">
        <p14:creationId xmlns:p14="http://schemas.microsoft.com/office/powerpoint/2010/main" val="240827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35</a:t>
            </a:fld>
            <a:endParaRPr lang="fr-FR"/>
          </a:p>
        </p:txBody>
      </p:sp>
    </p:spTree>
    <p:extLst>
      <p:ext uri="{BB962C8B-B14F-4D97-AF65-F5344CB8AC3E}">
        <p14:creationId xmlns:p14="http://schemas.microsoft.com/office/powerpoint/2010/main" val="2439357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36</a:t>
            </a:fld>
            <a:endParaRPr lang="fr-FR"/>
          </a:p>
        </p:txBody>
      </p:sp>
    </p:spTree>
    <p:extLst>
      <p:ext uri="{BB962C8B-B14F-4D97-AF65-F5344CB8AC3E}">
        <p14:creationId xmlns:p14="http://schemas.microsoft.com/office/powerpoint/2010/main" val="952781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37</a:t>
            </a:fld>
            <a:endParaRPr lang="fr-FR"/>
          </a:p>
        </p:txBody>
      </p:sp>
    </p:spTree>
    <p:extLst>
      <p:ext uri="{BB962C8B-B14F-4D97-AF65-F5344CB8AC3E}">
        <p14:creationId xmlns:p14="http://schemas.microsoft.com/office/powerpoint/2010/main" val="3075368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40</a:t>
            </a:fld>
            <a:endParaRPr lang="fr-FR"/>
          </a:p>
        </p:txBody>
      </p:sp>
    </p:spTree>
    <p:extLst>
      <p:ext uri="{BB962C8B-B14F-4D97-AF65-F5344CB8AC3E}">
        <p14:creationId xmlns:p14="http://schemas.microsoft.com/office/powerpoint/2010/main" val="2792620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5</a:t>
            </a:fld>
            <a:endParaRPr lang="fr-FR"/>
          </a:p>
        </p:txBody>
      </p:sp>
    </p:spTree>
    <p:extLst>
      <p:ext uri="{BB962C8B-B14F-4D97-AF65-F5344CB8AC3E}">
        <p14:creationId xmlns:p14="http://schemas.microsoft.com/office/powerpoint/2010/main" val="223794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6</a:t>
            </a:fld>
            <a:endParaRPr lang="fr-FR"/>
          </a:p>
        </p:txBody>
      </p:sp>
    </p:spTree>
    <p:extLst>
      <p:ext uri="{BB962C8B-B14F-4D97-AF65-F5344CB8AC3E}">
        <p14:creationId xmlns:p14="http://schemas.microsoft.com/office/powerpoint/2010/main" val="172647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7</a:t>
            </a:fld>
            <a:endParaRPr lang="fr-FR"/>
          </a:p>
        </p:txBody>
      </p:sp>
    </p:spTree>
    <p:extLst>
      <p:ext uri="{BB962C8B-B14F-4D97-AF65-F5344CB8AC3E}">
        <p14:creationId xmlns:p14="http://schemas.microsoft.com/office/powerpoint/2010/main" val="2241812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8</a:t>
            </a:fld>
            <a:endParaRPr lang="fr-FR"/>
          </a:p>
        </p:txBody>
      </p:sp>
    </p:spTree>
    <p:extLst>
      <p:ext uri="{BB962C8B-B14F-4D97-AF65-F5344CB8AC3E}">
        <p14:creationId xmlns:p14="http://schemas.microsoft.com/office/powerpoint/2010/main" val="668744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9</a:t>
            </a:fld>
            <a:endParaRPr lang="fr-FR"/>
          </a:p>
        </p:txBody>
      </p:sp>
    </p:spTree>
    <p:extLst>
      <p:ext uri="{BB962C8B-B14F-4D97-AF65-F5344CB8AC3E}">
        <p14:creationId xmlns:p14="http://schemas.microsoft.com/office/powerpoint/2010/main" val="944851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10</a:t>
            </a:fld>
            <a:endParaRPr lang="fr-FR"/>
          </a:p>
        </p:txBody>
      </p:sp>
    </p:spTree>
    <p:extLst>
      <p:ext uri="{BB962C8B-B14F-4D97-AF65-F5344CB8AC3E}">
        <p14:creationId xmlns:p14="http://schemas.microsoft.com/office/powerpoint/2010/main" val="211885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bg1">
            <a:lumMod val="95000"/>
          </a:schemeClr>
        </a:solidFill>
        <a:effectLst/>
      </p:bgPr>
    </p:bg>
    <p:spTree>
      <p:nvGrpSpPr>
        <p:cNvPr id="1" name=""/>
        <p:cNvGrpSpPr/>
        <p:nvPr/>
      </p:nvGrpSpPr>
      <p:grpSpPr>
        <a:xfrm>
          <a:off x="0" y="0"/>
          <a:ext cx="0" cy="0"/>
          <a:chOff x="0" y="0"/>
          <a:chExt cx="0" cy="0"/>
        </a:xfrm>
      </p:grpSpPr>
      <p:sp>
        <p:nvSpPr>
          <p:cNvPr id="41" name="Espace réservé d’image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rtlCol="0" anchor="t"/>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a:t>Insérez ou glissez-déplacez votre photo ici</a:t>
            </a:r>
          </a:p>
        </p:txBody>
      </p:sp>
      <p:sp>
        <p:nvSpPr>
          <p:cNvPr id="2" name="Titr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360000" rIns="252000" bIns="180000" rtlCol="0" anchor="t">
            <a:noAutofit/>
          </a:bodyPr>
          <a:lstStyle>
            <a:lvl1pPr algn="r">
              <a:defRPr lang="en-ZA" sz="4000" b="1" spc="-300" dirty="0"/>
            </a:lvl1pPr>
          </a:lstStyle>
          <a:p>
            <a:pPr lvl="0" algn="r" rtl="0"/>
            <a:r>
              <a:rPr lang="fr-FR" noProof="0" dirty="0"/>
              <a:t>Cliquez pour modifier le titre de la présentation</a:t>
            </a:r>
          </a:p>
        </p:txBody>
      </p:sp>
      <p:sp>
        <p:nvSpPr>
          <p:cNvPr id="3" name="Sous-titr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rtl="0"/>
            <a:r>
              <a:rPr lang="fr-FR" noProof="0"/>
              <a:t>Modifiez le style des sous-titres du masque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fr-FR" noProof="0"/>
              <a:t>Cliquez pour modifier le titre de la page</a:t>
            </a:r>
          </a:p>
        </p:txBody>
      </p:sp>
      <p:sp>
        <p:nvSpPr>
          <p:cNvPr id="7" name="Sous-titr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u contenu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2000"/>
            <a:ext cx="5472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texte 4">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99887" y="1511250"/>
            <a:ext cx="5472113" cy="468000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pied de page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fr-FR" noProof="0"/>
              <a:t>Alpha Oumar DIALLO</a:t>
            </a:r>
          </a:p>
        </p:txBody>
      </p:sp>
      <p:sp>
        <p:nvSpPr>
          <p:cNvPr id="5" name="Espace réservé du numéro de diapositive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onne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fr-FR" noProof="0"/>
              <a:t>Cliquez pour modifier le titre de la page</a:t>
            </a:r>
          </a:p>
        </p:txBody>
      </p:sp>
      <p:sp>
        <p:nvSpPr>
          <p:cNvPr id="9" name="Sous-titr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u contenu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360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4301550" y="1511476"/>
            <a:ext cx="3600450" cy="4679249"/>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texte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8171550" y="1511475"/>
            <a:ext cx="3600450" cy="467925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pied de page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fr-FR" noProof="0"/>
              <a:t>Alpha Oumar DIALLO</a:t>
            </a:r>
          </a:p>
        </p:txBody>
      </p:sp>
      <p:sp>
        <p:nvSpPr>
          <p:cNvPr id="6" name="Espace réservé du numéro de diapositive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onne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fr-FR" noProof="0"/>
              <a:t>Cliquez pour modifier le titre de la page</a:t>
            </a:r>
          </a:p>
        </p:txBody>
      </p:sp>
      <p:sp>
        <p:nvSpPr>
          <p:cNvPr id="10" name="Sous-titr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u contenu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16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412" y="1512000"/>
            <a:ext cx="2160588" cy="467925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3" name="Espace réservé du texte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1412" y="1512000"/>
            <a:ext cx="2160588" cy="467925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5" name="Espace réservé du texte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6412" y="1507535"/>
            <a:ext cx="2160588" cy="467925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7" name="Espace réservé du texte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11412" y="1507535"/>
            <a:ext cx="2160588" cy="4683715"/>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pied de page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fr-FR" noProof="0"/>
              <a:t>Alpha Oumar DIALLO</a:t>
            </a:r>
          </a:p>
        </p:txBody>
      </p:sp>
      <p:sp>
        <p:nvSpPr>
          <p:cNvPr id="6" name="Espace réservé du numéro de diapositive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fr-FR" noProof="0"/>
              <a:t>Cliquez pour modifier le titre de la page</a:t>
            </a:r>
          </a:p>
        </p:txBody>
      </p:sp>
      <p:sp>
        <p:nvSpPr>
          <p:cNvPr id="5" name="Sous-titr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u pied de page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fr-FR" noProof="0"/>
              <a:t>Alpha Oumar DIALLO</a:t>
            </a:r>
          </a:p>
        </p:txBody>
      </p:sp>
      <p:sp>
        <p:nvSpPr>
          <p:cNvPr id="4" name="Espace réservé du numéro de diapositive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1505855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fr-FR" noProof="0"/>
              <a:t>Alpha Oumar DIALLO</a:t>
            </a:r>
          </a:p>
        </p:txBody>
      </p:sp>
      <p:sp>
        <p:nvSpPr>
          <p:cNvPr id="3" name="Espace réservé du numéro de diapositive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rtlCol="0"/>
          <a:lstStyle/>
          <a:p>
            <a:pPr rtl="0"/>
            <a:fld id="{19B51A1E-902D-48AF-9020-955120F399B6}" type="slidenum">
              <a:rPr lang="fr-FR" noProof="0" smtClean="0"/>
              <a:pPr rtl="0"/>
              <a:t>‹N°›</a:t>
            </a:fld>
            <a:endParaRPr lang="fr-FR" noProof="0"/>
          </a:p>
        </p:txBody>
      </p:sp>
      <p:sp>
        <p:nvSpPr>
          <p:cNvPr id="4" name="Titre 3">
            <a:extLst>
              <a:ext uri="{FF2B5EF4-FFF2-40B4-BE49-F238E27FC236}">
                <a16:creationId xmlns:a16="http://schemas.microsoft.com/office/drawing/2014/main" id="{90694D9D-C633-4D52-965E-E5BBD9883037}"/>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séparation 1">
    <p:bg>
      <p:bgPr>
        <a:solidFill>
          <a:schemeClr val="bg1">
            <a:lumMod val="95000"/>
          </a:schemeClr>
        </a:solidFill>
        <a:effectLst/>
      </p:bgPr>
    </p:bg>
    <p:spTree>
      <p:nvGrpSpPr>
        <p:cNvPr id="1" name=""/>
        <p:cNvGrpSpPr/>
        <p:nvPr/>
      </p:nvGrpSpPr>
      <p:grpSpPr>
        <a:xfrm>
          <a:off x="0" y="0"/>
          <a:ext cx="0" cy="0"/>
          <a:chOff x="0" y="0"/>
          <a:chExt cx="0" cy="0"/>
        </a:xfrm>
      </p:grpSpPr>
      <p:sp>
        <p:nvSpPr>
          <p:cNvPr id="41" name="Espace réservé d’image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dirty="0"/>
              <a:t>Insérez ou glissez-déplacez </a:t>
            </a:r>
            <a:br>
              <a:rPr lang="fr-FR" noProof="0" dirty="0"/>
            </a:br>
            <a:r>
              <a:rPr lang="fr-FR" noProof="0" dirty="0"/>
              <a:t>votre photo ici</a:t>
            </a:r>
          </a:p>
        </p:txBody>
      </p:sp>
      <p:sp>
        <p:nvSpPr>
          <p:cNvPr id="2" name="Titr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324000" rIns="252000" bIns="180000" rtlCol="0" anchor="t">
            <a:noAutofit/>
          </a:bodyPr>
          <a:lstStyle>
            <a:lvl1pPr algn="r">
              <a:defRPr lang="en-ZA" sz="4800" b="1" spc="-300" dirty="0"/>
            </a:lvl1pPr>
          </a:lstStyle>
          <a:p>
            <a:pPr lvl="0" algn="r" rtl="0"/>
            <a:r>
              <a:rPr lang="fr-FR" noProof="0" dirty="0"/>
              <a:t>Cliquez pour modifier le séparateur de section</a:t>
            </a:r>
          </a:p>
        </p:txBody>
      </p:sp>
      <p:sp>
        <p:nvSpPr>
          <p:cNvPr id="7" name="Sous-titr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rtlCol="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rtl="0"/>
            <a:r>
              <a:rPr lang="fr-FR" noProof="0"/>
              <a:t>Modifiez le style des sous-titres du masque</a:t>
            </a:r>
          </a:p>
        </p:txBody>
      </p:sp>
      <p:sp>
        <p:nvSpPr>
          <p:cNvPr id="4" name="Espace réservé du pied de page 3">
            <a:extLst>
              <a:ext uri="{FF2B5EF4-FFF2-40B4-BE49-F238E27FC236}">
                <a16:creationId xmlns:a16="http://schemas.microsoft.com/office/drawing/2014/main" id="{6816FE98-6A12-44EC-8485-8B5EFABDF9B2}"/>
              </a:ext>
            </a:extLst>
          </p:cNvPr>
          <p:cNvSpPr>
            <a:spLocks noGrp="1"/>
          </p:cNvSpPr>
          <p:nvPr>
            <p:ph type="ftr" sz="quarter" idx="11"/>
          </p:nvPr>
        </p:nvSpPr>
        <p:spPr/>
        <p:txBody>
          <a:bodyPr rtlCol="0"/>
          <a:lstStyle/>
          <a:p>
            <a:pPr rtl="0"/>
            <a:r>
              <a:rPr lang="fr-FR" noProof="0"/>
              <a:t>Alpha Oumar DIALLO</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 name="Espace réservé du numéro de diapositive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2437159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e de séparation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Espace réservé d’image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dirty="0"/>
              <a:t>Insérez ou glissez-déplacez </a:t>
            </a:r>
            <a:br>
              <a:rPr lang="fr-FR" noProof="0" dirty="0"/>
            </a:br>
            <a:r>
              <a:rPr lang="fr-FR" noProof="0" dirty="0"/>
              <a:t>votre photo ici</a:t>
            </a:r>
          </a:p>
        </p:txBody>
      </p:sp>
      <p:sp>
        <p:nvSpPr>
          <p:cNvPr id="3" name="Titr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rtlCol="0"/>
          <a:lstStyle>
            <a:lvl1pPr>
              <a:defRPr sz="4800" b="1" spc="-300">
                <a:solidFill>
                  <a:schemeClr val="tx1">
                    <a:lumMod val="75000"/>
                    <a:lumOff val="25000"/>
                  </a:schemeClr>
                </a:solidFill>
                <a:latin typeface="+mj-lt"/>
              </a:defRPr>
            </a:lvl1pPr>
          </a:lstStyle>
          <a:p>
            <a:pPr rtl="0"/>
            <a:r>
              <a:rPr lang="fr-FR" noProof="0" dirty="0"/>
              <a:t>Cliquez pour modifier le séparateur de section</a:t>
            </a:r>
          </a:p>
        </p:txBody>
      </p:sp>
      <p:sp>
        <p:nvSpPr>
          <p:cNvPr id="7" name="Sous-titr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rtlCol="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rtl="0"/>
            <a:r>
              <a:rPr lang="fr-FR" noProof="0" dirty="0"/>
              <a:t>Modifiez le style des sous-titres du masque</a:t>
            </a:r>
          </a:p>
        </p:txBody>
      </p:sp>
      <p:sp>
        <p:nvSpPr>
          <p:cNvPr id="4" name="Espace réservé du pied de page 3">
            <a:extLst>
              <a:ext uri="{FF2B5EF4-FFF2-40B4-BE49-F238E27FC236}">
                <a16:creationId xmlns:a16="http://schemas.microsoft.com/office/drawing/2014/main" id="{6816FE98-6A12-44EC-8485-8B5EFABDF9B2}"/>
              </a:ext>
            </a:extLst>
          </p:cNvPr>
          <p:cNvSpPr>
            <a:spLocks noGrp="1"/>
          </p:cNvSpPr>
          <p:nvPr>
            <p:ph type="ftr" sz="quarter" idx="11"/>
          </p:nvPr>
        </p:nvSpPr>
        <p:spPr/>
        <p:txBody>
          <a:bodyPr rtlCol="0"/>
          <a:lstStyle/>
          <a:p>
            <a:pPr rtl="0"/>
            <a:r>
              <a:rPr lang="fr-FR" noProof="0"/>
              <a:t>Alpha Oumar DIALLO</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fr-FR" noProof="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 name="Espace réservé du numéro de diapositive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rtlCol="0"/>
          <a:lstStyle/>
          <a:p>
            <a:pPr rtl="0"/>
            <a:fld id="{19B51A1E-902D-48AF-9020-955120F399B6}" type="slidenum">
              <a:rPr lang="fr-FR" noProof="0" smtClean="0"/>
              <a:pPr rtl="0"/>
              <a:t>‹N°›</a:t>
            </a:fld>
            <a:endParaRPr lang="fr-FR"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position Texte Image 1">
    <p:spTree>
      <p:nvGrpSpPr>
        <p:cNvPr id="1" name=""/>
        <p:cNvGrpSpPr/>
        <p:nvPr/>
      </p:nvGrpSpPr>
      <p:grpSpPr>
        <a:xfrm>
          <a:off x="0" y="0"/>
          <a:ext cx="0" cy="0"/>
          <a:chOff x="0" y="0"/>
          <a:chExt cx="0" cy="0"/>
        </a:xfrm>
      </p:grpSpPr>
      <p:sp>
        <p:nvSpPr>
          <p:cNvPr id="7" name="Espace réservé d’image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rtlCol="0" anchor="t"/>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2" name="Titr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rtlCol="0"/>
          <a:lstStyle>
            <a:lvl1pPr algn="r">
              <a:defRPr sz="3600" b="1" spc="-300">
                <a:solidFill>
                  <a:schemeClr val="tx1">
                    <a:lumMod val="75000"/>
                    <a:lumOff val="25000"/>
                  </a:schemeClr>
                </a:solidFill>
              </a:defRPr>
            </a:lvl1pPr>
          </a:lstStyle>
          <a:p>
            <a:pPr rtl="0"/>
            <a:r>
              <a:rPr lang="fr-FR" noProof="0" dirty="0"/>
              <a:t>Modifier le titre de la page</a:t>
            </a:r>
          </a:p>
        </p:txBody>
      </p:sp>
      <p:sp>
        <p:nvSpPr>
          <p:cNvPr id="10" name="Sous-titr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rtlCol="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u contenu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2668686"/>
            <a:ext cx="5472000" cy="2999426"/>
          </a:xfrm>
        </p:spPr>
        <p:txBody>
          <a:bodyPr rtlCol="0"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pied de page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fr-FR" noProof="0"/>
              <a:t>Alpha Oumar DIALLO</a:t>
            </a:r>
          </a:p>
        </p:txBody>
      </p:sp>
      <p:sp>
        <p:nvSpPr>
          <p:cNvPr id="5" name="Espace réservé du numéro de diapositive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fr-FR" noProof="0" smtClean="0"/>
              <a:pPr rtl="0"/>
              <a:t>‹N°›</a:t>
            </a:fld>
            <a:endParaRPr lang="fr-FR" noProof="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fr-FR" noProof="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position Image du texte 2">
    <p:spTree>
      <p:nvGrpSpPr>
        <p:cNvPr id="1" name=""/>
        <p:cNvGrpSpPr/>
        <p:nvPr/>
      </p:nvGrpSpPr>
      <p:grpSpPr>
        <a:xfrm>
          <a:off x="0" y="0"/>
          <a:ext cx="0" cy="0"/>
          <a:chOff x="0" y="0"/>
          <a:chExt cx="0" cy="0"/>
        </a:xfrm>
      </p:grpSpPr>
      <p:sp>
        <p:nvSpPr>
          <p:cNvPr id="7" name="Espace réservé d’image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rtlCol="0" anchor="t"/>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a:t>Insérez ou glissez-déplacez votre photo</a:t>
            </a:r>
          </a:p>
        </p:txBody>
      </p:sp>
      <p:sp>
        <p:nvSpPr>
          <p:cNvPr id="2" name="Titr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rtlCol="0"/>
          <a:lstStyle>
            <a:lvl1pPr algn="l">
              <a:defRPr sz="4800" b="1" spc="-300">
                <a:solidFill>
                  <a:schemeClr val="tx1">
                    <a:lumMod val="75000"/>
                    <a:lumOff val="25000"/>
                  </a:schemeClr>
                </a:solidFill>
              </a:defRPr>
            </a:lvl1pPr>
          </a:lstStyle>
          <a:p>
            <a:pPr rtl="0"/>
            <a:r>
              <a:rPr lang="fr-FR" noProof="0" dirty="0"/>
              <a:t>Cliquez pour modifier le titre de la page</a:t>
            </a:r>
          </a:p>
        </p:txBody>
      </p:sp>
      <p:sp>
        <p:nvSpPr>
          <p:cNvPr id="10" name="Sous-titr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rtlCol="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u contenu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288000" y="3763648"/>
            <a:ext cx="5472000" cy="2428351"/>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pied de page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fr-FR" noProof="0"/>
              <a:t>Alpha Oumar DIALLO</a:t>
            </a:r>
          </a:p>
        </p:txBody>
      </p:sp>
      <p:sp>
        <p:nvSpPr>
          <p:cNvPr id="5" name="Espace réservé du numéro de diapositive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fr-FR" noProof="0" smtClean="0"/>
              <a:pPr rtl="0"/>
              <a:t>‹N°›</a:t>
            </a:fld>
            <a:endParaRPr lang="fr-FR" noProof="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fr-FR" noProof="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fr-FR" noProof="0"/>
              <a:t>Cliquez pour modifier le titre de la page</a:t>
            </a:r>
          </a:p>
        </p:txBody>
      </p:sp>
      <p:sp>
        <p:nvSpPr>
          <p:cNvPr id="9" name="Sous-titr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e comparaison gauche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515834"/>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5472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e comparaison gauche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300000" y="1516359"/>
            <a:ext cx="5472000" cy="358775"/>
          </a:xfrm>
        </p:spPr>
        <p:txBody>
          <a:bodyPr rtlCol="0"/>
          <a:lstStyle>
            <a:lvl1pPr marL="0" indent="0">
              <a:buNone/>
              <a:defRPr sz="2400" b="1"/>
            </a:lvl1pPr>
          </a:lstStyle>
          <a:p>
            <a:pPr lvl="0" rtl="0"/>
            <a:r>
              <a:rPr lang="fr-FR" noProof="0"/>
              <a:t>Modifiez les styles du texte du masque</a:t>
            </a:r>
          </a:p>
        </p:txBody>
      </p:sp>
      <p:sp>
        <p:nvSpPr>
          <p:cNvPr id="8" name="Espace réservé du texte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99887" y="2020359"/>
            <a:ext cx="5472113" cy="4170891"/>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fr-FR" noProof="0"/>
              <a:t>Alpha Oumar DIALLO</a:t>
            </a:r>
          </a:p>
        </p:txBody>
      </p:sp>
      <p:sp>
        <p:nvSpPr>
          <p:cNvPr id="6" name="Espace réservé du numéro de diapositive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nde photo">
    <p:spTree>
      <p:nvGrpSpPr>
        <p:cNvPr id="1" name=""/>
        <p:cNvGrpSpPr/>
        <p:nvPr/>
      </p:nvGrpSpPr>
      <p:grpSpPr>
        <a:xfrm>
          <a:off x="0" y="0"/>
          <a:ext cx="0" cy="0"/>
          <a:chOff x="0" y="0"/>
          <a:chExt cx="0" cy="0"/>
        </a:xfrm>
      </p:grpSpPr>
      <p:sp>
        <p:nvSpPr>
          <p:cNvPr id="7" name="Espace réservé d’image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a:t>Insérez ou glissez-déplacez votre photo</a:t>
            </a:r>
          </a:p>
        </p:txBody>
      </p:sp>
      <p:sp>
        <p:nvSpPr>
          <p:cNvPr id="3" name="Espace réservé du contenu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rtlCol="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Entrez votre légende</a:t>
            </a:r>
          </a:p>
        </p:txBody>
      </p:sp>
      <p:sp>
        <p:nvSpPr>
          <p:cNvPr id="4" name="Espace réservé du pied de page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fr-FR" noProof="0"/>
              <a:t>Alpha Oumar DIALLO</a:t>
            </a:r>
          </a:p>
        </p:txBody>
      </p:sp>
      <p:sp>
        <p:nvSpPr>
          <p:cNvPr id="2" name="Espace réservé du numéro de diapositive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rtlCol="0"/>
          <a:lstStyle/>
          <a:p>
            <a:pPr rtl="0"/>
            <a:fld id="{19B51A1E-902D-48AF-9020-955120F399B6}" type="slidenum">
              <a:rPr lang="fr-FR" noProof="0" smtClean="0"/>
              <a:pPr rtl="0"/>
              <a:t>‹N°›</a:t>
            </a:fld>
            <a:endParaRPr lang="fr-FR" noProof="0"/>
          </a:p>
        </p:txBody>
      </p:sp>
      <p:sp>
        <p:nvSpPr>
          <p:cNvPr id="5" name="Titre 4">
            <a:extLst>
              <a:ext uri="{FF2B5EF4-FFF2-40B4-BE49-F238E27FC236}">
                <a16:creationId xmlns:a16="http://schemas.microsoft.com/office/drawing/2014/main" id="{7F8E7C83-06D7-4C5B-85B7-0E5713B4FAB3}"/>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rci de votre attention">
    <p:bg>
      <p:bgPr>
        <a:solidFill>
          <a:schemeClr val="bg1">
            <a:lumMod val="95000"/>
          </a:schemeClr>
        </a:solidFill>
        <a:effectLst/>
      </p:bgPr>
    </p:bg>
    <p:spTree>
      <p:nvGrpSpPr>
        <p:cNvPr id="1" name=""/>
        <p:cNvGrpSpPr/>
        <p:nvPr/>
      </p:nvGrpSpPr>
      <p:grpSpPr>
        <a:xfrm>
          <a:off x="0" y="0"/>
          <a:ext cx="0" cy="0"/>
          <a:chOff x="0" y="0"/>
          <a:chExt cx="0" cy="0"/>
        </a:xfrm>
      </p:grpSpPr>
      <p:sp>
        <p:nvSpPr>
          <p:cNvPr id="41" name="Espace réservé d’image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 ici</a:t>
            </a:r>
          </a:p>
        </p:txBody>
      </p:sp>
      <p:sp>
        <p:nvSpPr>
          <p:cNvPr id="2" name="Titr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08000" tIns="108000" rIns="252000" bIns="180000" rtlCol="0" anchor="t">
            <a:noAutofit/>
          </a:bodyPr>
          <a:lstStyle>
            <a:lvl1pPr algn="r">
              <a:lnSpc>
                <a:spcPct val="70000"/>
              </a:lnSpc>
              <a:defRPr lang="en-ZA" sz="4000" b="1" spc="-300" dirty="0"/>
            </a:lvl1pPr>
          </a:lstStyle>
          <a:p>
            <a:pPr lvl="0" algn="r" rtl="0"/>
            <a:r>
              <a:rPr lang="fr-FR" noProof="0" dirty="0"/>
              <a:t>Merci de votre attention</a:t>
            </a:r>
          </a:p>
        </p:txBody>
      </p:sp>
      <p:sp>
        <p:nvSpPr>
          <p:cNvPr id="9" name="Espace réservé du texte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rtlCol="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Nom complet</a:t>
            </a:r>
          </a:p>
        </p:txBody>
      </p:sp>
      <p:sp>
        <p:nvSpPr>
          <p:cNvPr id="10" name="Espace réservé du texte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rtlCol="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Numéro de téléphone</a:t>
            </a:r>
          </a:p>
        </p:txBody>
      </p:sp>
      <p:sp>
        <p:nvSpPr>
          <p:cNvPr id="11" name="Espace réservé du texte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rtlCol="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Poignée E-mail ou Réseaux sociaux</a:t>
            </a:r>
          </a:p>
        </p:txBody>
      </p:sp>
      <p:sp>
        <p:nvSpPr>
          <p:cNvPr id="12" name="Espace réservé du texte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rtlCol="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Site web de l’entreprise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 name="Espace réservé du numéro de diapositive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fr-FR" noProof="0"/>
              <a:t>Cliquez pour modifier le titre de la page</a:t>
            </a:r>
          </a:p>
        </p:txBody>
      </p:sp>
      <p:sp>
        <p:nvSpPr>
          <p:cNvPr id="7" name="Sous-titr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u contenu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pied de page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fr-FR" noProof="0"/>
              <a:t>Alpha Oumar DIALLO</a:t>
            </a:r>
          </a:p>
        </p:txBody>
      </p:sp>
      <p:sp>
        <p:nvSpPr>
          <p:cNvPr id="5" name="Espace réservé du numéro de diapositive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1" name="Forme libre : Form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Espace réservé du titre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pPr rtl="0"/>
            <a:r>
              <a:rPr lang="fr-FR" noProof="0"/>
              <a:t>Cliquez pour modifier le titre de la page</a:t>
            </a:r>
          </a:p>
        </p:txBody>
      </p:sp>
      <p:sp>
        <p:nvSpPr>
          <p:cNvPr id="3" name="Espace réservé du texte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pPr rtl="0"/>
            <a:r>
              <a:rPr lang="fr-FR" noProof="0"/>
              <a:t>Alpha Oumar DIALLO</a:t>
            </a:r>
          </a:p>
        </p:txBody>
      </p:sp>
      <p:sp>
        <p:nvSpPr>
          <p:cNvPr id="6" name="Espace réservé du numéro de diapositive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pPr rtl="0"/>
            <a:fld id="{19B51A1E-902D-48AF-9020-955120F399B6}" type="slidenum">
              <a:rPr lang="fr-FR" noProof="0" smtClean="0"/>
              <a:pPr rtl="0"/>
              <a:t>‹N°›</a:t>
            </a:fld>
            <a:endParaRPr lang="fr-FR" noProof="0"/>
          </a:p>
        </p:txBody>
      </p:sp>
      <p:sp>
        <p:nvSpPr>
          <p:cNvPr id="4" name="Zone de texte 3">
            <a:extLst>
              <a:ext uri="{FF2B5EF4-FFF2-40B4-BE49-F238E27FC236}">
                <a16:creationId xmlns:a16="http://schemas.microsoft.com/office/drawing/2014/main" id="{34FDC6F9-37F9-4E25-AECA-D307B8421C73}"/>
              </a:ext>
            </a:extLst>
          </p:cNvPr>
          <p:cNvSpPr txBox="1"/>
          <p:nvPr userDrawn="1"/>
        </p:nvSpPr>
        <p:spPr>
          <a:xfrm>
            <a:off x="10243100" y="6430153"/>
            <a:ext cx="1053900" cy="365535"/>
          </a:xfrm>
          <a:prstGeom prst="rect">
            <a:avLst/>
          </a:prstGeom>
          <a:noFill/>
        </p:spPr>
        <p:txBody>
          <a:bodyPr wrap="square" tIns="108000" bIns="0" rtlCol="0" anchor="ctr">
            <a:spAutoFit/>
          </a:bodyPr>
          <a:lstStyle/>
          <a:p>
            <a:pPr algn="r" rtl="0">
              <a:lnSpc>
                <a:spcPts val="1000"/>
              </a:lnSpc>
            </a:pPr>
            <a:r>
              <a:rPr lang="fr-FR" sz="2500" b="1" i="0" spc="-100" noProof="0">
                <a:solidFill>
                  <a:schemeClr val="accent1"/>
                </a:solidFill>
                <a:latin typeface="+mj-lt"/>
              </a:rPr>
              <a:t>TREY</a:t>
            </a:r>
            <a:r>
              <a:rPr lang="fr-FR" sz="1600" b="1" i="0" spc="-100" noProof="0">
                <a:solidFill>
                  <a:schemeClr val="accent1"/>
                </a:solidFill>
                <a:latin typeface="+mj-lt"/>
              </a:rPr>
              <a:t> </a:t>
            </a:r>
            <a:br>
              <a:rPr lang="fr-FR" sz="1600" b="1" i="0" spc="-100" baseline="0" noProof="0">
                <a:solidFill>
                  <a:schemeClr val="accent1"/>
                </a:solidFill>
                <a:latin typeface="+mj-lt"/>
              </a:rPr>
            </a:br>
            <a:r>
              <a:rPr lang="fr-FR" sz="1200" b="0" i="0" spc="140" noProof="0">
                <a:solidFill>
                  <a:schemeClr val="tx1">
                    <a:lumMod val="75000"/>
                    <a:lumOff val="25000"/>
                  </a:schemeClr>
                </a:solidFill>
                <a:latin typeface="+mj-lt"/>
              </a:rPr>
              <a:t>Research</a:t>
            </a:r>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8" name="Connecteur droit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54" r:id="rId13"/>
    <p:sldLayoutId id="2147483655" r:id="rId14"/>
  </p:sldLayoutIdLst>
  <p:hf sldNum="0"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sv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4.png"/><Relationship Id="rId4" Type="http://schemas.openxmlformats.org/officeDocument/2006/relationships/image" Target="../media/image50.png"/><Relationship Id="rId9"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png"/><Relationship Id="rId7"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4.png"/><Relationship Id="rId7"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3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4.png"/><Relationship Id="rId7"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2.png"/><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4.png"/><Relationship Id="rId7"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4.png"/><Relationship Id="rId7"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1.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94.svg"/><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s://data.seattle.gov/dataset/2016-Building-Energy-Benchmarking/2bpz-gwpy"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9.png"/><Relationship Id="rId10"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ce réservé d’image 11" descr="Mains rassemblées en cercle">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Titre 2">
            <a:extLst>
              <a:ext uri="{FF2B5EF4-FFF2-40B4-BE49-F238E27FC236}">
                <a16:creationId xmlns:a16="http://schemas.microsoft.com/office/drawing/2014/main" id="{200B3D2B-613A-41BE-987D-E6A1324B456D}"/>
              </a:ext>
            </a:extLst>
          </p:cNvPr>
          <p:cNvSpPr>
            <a:spLocks noGrp="1"/>
          </p:cNvSpPr>
          <p:nvPr>
            <p:ph type="ctrTitle"/>
          </p:nvPr>
        </p:nvSpPr>
        <p:spPr>
          <a:xfrm>
            <a:off x="3200400" y="2796961"/>
            <a:ext cx="8804630" cy="1581070"/>
          </a:xfrm>
        </p:spPr>
        <p:txBody>
          <a:bodyPr tIns="216000" rtlCol="0"/>
          <a:lstStyle/>
          <a:p>
            <a:pPr algn="ctr" rtl="0"/>
            <a:r>
              <a:rPr lang="fr-FR" sz="4800" dirty="0">
                <a:latin typeface="Calibri" panose="020F0502020204030204" pitchFamily="34" charset="0"/>
                <a:ea typeface="Calibri" panose="020F0502020204030204" pitchFamily="34" charset="0"/>
                <a:cs typeface="Calibri" panose="020F0502020204030204" pitchFamily="34" charset="0"/>
              </a:rPr>
              <a:t>Anticipez les besoins en consommation de bâtiments</a:t>
            </a:r>
          </a:p>
        </p:txBody>
      </p:sp>
      <p:sp>
        <p:nvSpPr>
          <p:cNvPr id="4" name="Sous-titre 3">
            <a:extLst>
              <a:ext uri="{FF2B5EF4-FFF2-40B4-BE49-F238E27FC236}">
                <a16:creationId xmlns:a16="http://schemas.microsoft.com/office/drawing/2014/main" id="{4772945D-CA91-4CFE-8EB7-941C7618C994}"/>
              </a:ext>
            </a:extLst>
          </p:cNvPr>
          <p:cNvSpPr>
            <a:spLocks noGrp="1"/>
          </p:cNvSpPr>
          <p:nvPr>
            <p:ph type="subTitle" idx="1"/>
          </p:nvPr>
        </p:nvSpPr>
        <p:spPr>
          <a:xfrm>
            <a:off x="3200400" y="4378031"/>
            <a:ext cx="6580188" cy="580921"/>
          </a:xfrm>
        </p:spPr>
        <p:txBody>
          <a:bodyPr rtlCol="0"/>
          <a:lstStyle/>
          <a:p>
            <a:pPr rtl="0"/>
            <a:r>
              <a:rPr lang="fr-FR" dirty="0"/>
              <a:t>Soutenance Projet 4, Avril 2023</a:t>
            </a:r>
          </a:p>
        </p:txBody>
      </p:sp>
      <p:pic>
        <p:nvPicPr>
          <p:cNvPr id="7" name="Image 6">
            <a:extLst>
              <a:ext uri="{FF2B5EF4-FFF2-40B4-BE49-F238E27FC236}">
                <a16:creationId xmlns:a16="http://schemas.microsoft.com/office/drawing/2014/main" id="{483017D8-5352-5222-03E5-2F0AD13A8734}"/>
              </a:ext>
            </a:extLst>
          </p:cNvPr>
          <p:cNvPicPr>
            <a:picLocks noChangeAspect="1"/>
          </p:cNvPicPr>
          <p:nvPr/>
        </p:nvPicPr>
        <p:blipFill>
          <a:blip r:embed="rId4"/>
          <a:stretch>
            <a:fillRect/>
          </a:stretch>
        </p:blipFill>
        <p:spPr>
          <a:xfrm>
            <a:off x="10143744" y="4304879"/>
            <a:ext cx="1861286" cy="104678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304E83-A4F0-49C5-BB01-F5773509A2B3}"/>
              </a:ext>
            </a:extLst>
          </p:cNvPr>
          <p:cNvSpPr>
            <a:spLocks noGrp="1"/>
          </p:cNvSpPr>
          <p:nvPr>
            <p:ph type="title"/>
          </p:nvPr>
        </p:nvSpPr>
        <p:spPr>
          <a:xfrm>
            <a:off x="1247520" y="453845"/>
            <a:ext cx="7847735" cy="632221"/>
          </a:xfrm>
        </p:spPr>
        <p:txBody>
          <a:bodyPr rtlCol="0"/>
          <a:lstStyle/>
          <a:p>
            <a:r>
              <a:rPr lang="fr-FR" sz="2400" b="1" dirty="0"/>
              <a:t>Les variables essentielles pour la modélisation …</a:t>
            </a:r>
            <a:endParaRPr lang="fr-FR" sz="2400" dirty="0"/>
          </a:p>
        </p:txBody>
      </p:sp>
      <p:cxnSp>
        <p:nvCxnSpPr>
          <p:cNvPr id="11" name="Connecteur droit 10" descr="Séparateur de diapositive">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a:cxnSpLocks/>
          </p:cNvCxnSpPr>
          <p:nvPr/>
        </p:nvCxnSpPr>
        <p:spPr>
          <a:xfrm>
            <a:off x="6693431" y="1382633"/>
            <a:ext cx="240182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20" name="Image 19">
            <a:extLst>
              <a:ext uri="{FF2B5EF4-FFF2-40B4-BE49-F238E27FC236}">
                <a16:creationId xmlns:a16="http://schemas.microsoft.com/office/drawing/2014/main" id="{B938E38C-1522-54A0-C5C9-6BDDFFB13A81}"/>
              </a:ext>
            </a:extLst>
          </p:cNvPr>
          <p:cNvPicPr>
            <a:picLocks noChangeAspect="1"/>
          </p:cNvPicPr>
          <p:nvPr/>
        </p:nvPicPr>
        <p:blipFill>
          <a:blip r:embed="rId3"/>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sp>
        <p:nvSpPr>
          <p:cNvPr id="41" name="ZoneTexte 40">
            <a:extLst>
              <a:ext uri="{FF2B5EF4-FFF2-40B4-BE49-F238E27FC236}">
                <a16:creationId xmlns:a16="http://schemas.microsoft.com/office/drawing/2014/main" id="{E648C581-54F4-56E2-635B-B80C512B0BC0}"/>
              </a:ext>
            </a:extLst>
          </p:cNvPr>
          <p:cNvSpPr txBox="1"/>
          <p:nvPr/>
        </p:nvSpPr>
        <p:spPr>
          <a:xfrm>
            <a:off x="6022098" y="4800273"/>
            <a:ext cx="3983070" cy="830997"/>
          </a:xfrm>
          <a:prstGeom prst="rect">
            <a:avLst/>
          </a:prstGeom>
          <a:noFill/>
        </p:spPr>
        <p:txBody>
          <a:bodyPr wrap="square" rtlCol="0">
            <a:spAutoFit/>
          </a:bodyPr>
          <a:lstStyle/>
          <a:p>
            <a:pPr algn="just"/>
            <a:r>
              <a:rPr lang="fr-FR" sz="1200" dirty="0"/>
              <a:t>Sélectionner minutieusement ces variables, cela peut permettre d'expliquer les variations de la variable cible de manière plus adéquate, en évitant les effets négatifs de </a:t>
            </a:r>
            <a:r>
              <a:rPr lang="fr-FR" sz="1200" dirty="0" err="1"/>
              <a:t>sur-ajustement</a:t>
            </a:r>
            <a:r>
              <a:rPr lang="fr-FR" sz="1200" dirty="0"/>
              <a:t> ou de sous-ajustement.</a:t>
            </a:r>
          </a:p>
        </p:txBody>
      </p:sp>
      <p:pic>
        <p:nvPicPr>
          <p:cNvPr id="13" name="Espace réservé du contenu 12" descr="Une image contenant texte, plaque&#10;&#10;Description générée automatiquement">
            <a:extLst>
              <a:ext uri="{FF2B5EF4-FFF2-40B4-BE49-F238E27FC236}">
                <a16:creationId xmlns:a16="http://schemas.microsoft.com/office/drawing/2014/main" id="{8B0D6FEB-6540-5A3B-6406-564BCBBC5871}"/>
              </a:ext>
            </a:extLst>
          </p:cNvPr>
          <p:cNvPicPr>
            <a:picLocks noGrp="1" noChangeAspect="1"/>
          </p:cNvPicPr>
          <p:nvPr>
            <p:ph sz="half" idx="2"/>
          </p:nvPr>
        </p:nvPicPr>
        <p:blipFill>
          <a:blip r:embed="rId4"/>
          <a:stretch>
            <a:fillRect/>
          </a:stretch>
        </p:blipFill>
        <p:spPr>
          <a:xfrm>
            <a:off x="6096000" y="1661122"/>
            <a:ext cx="3909168" cy="2823288"/>
          </a:xfrm>
        </p:spPr>
      </p:pic>
      <p:grpSp>
        <p:nvGrpSpPr>
          <p:cNvPr id="36" name="Groupe 35">
            <a:extLst>
              <a:ext uri="{FF2B5EF4-FFF2-40B4-BE49-F238E27FC236}">
                <a16:creationId xmlns:a16="http://schemas.microsoft.com/office/drawing/2014/main" id="{934288C6-0CAE-26AF-F37C-70E52633B545}"/>
              </a:ext>
            </a:extLst>
          </p:cNvPr>
          <p:cNvGrpSpPr/>
          <p:nvPr/>
        </p:nvGrpSpPr>
        <p:grpSpPr>
          <a:xfrm>
            <a:off x="1247520" y="1048898"/>
            <a:ext cx="3569593" cy="5103381"/>
            <a:chOff x="1247520" y="1048898"/>
            <a:chExt cx="3569593" cy="5103381"/>
          </a:xfrm>
        </p:grpSpPr>
        <p:grpSp>
          <p:nvGrpSpPr>
            <p:cNvPr id="34" name="Groupe 33">
              <a:extLst>
                <a:ext uri="{FF2B5EF4-FFF2-40B4-BE49-F238E27FC236}">
                  <a16:creationId xmlns:a16="http://schemas.microsoft.com/office/drawing/2014/main" id="{6E375AC4-2A8E-1A7C-9D19-93A4894871A0}"/>
                </a:ext>
              </a:extLst>
            </p:cNvPr>
            <p:cNvGrpSpPr/>
            <p:nvPr/>
          </p:nvGrpSpPr>
          <p:grpSpPr>
            <a:xfrm>
              <a:off x="1247520" y="1048898"/>
              <a:ext cx="3569593" cy="5103381"/>
              <a:chOff x="418464" y="1165845"/>
              <a:chExt cx="3569593" cy="5103381"/>
            </a:xfrm>
          </p:grpSpPr>
          <p:grpSp>
            <p:nvGrpSpPr>
              <p:cNvPr id="30" name="Groupe 29">
                <a:extLst>
                  <a:ext uri="{FF2B5EF4-FFF2-40B4-BE49-F238E27FC236}">
                    <a16:creationId xmlns:a16="http://schemas.microsoft.com/office/drawing/2014/main" id="{FEB1C78B-A840-9D4F-BD1E-8113A3DD5B8D}"/>
                  </a:ext>
                </a:extLst>
              </p:cNvPr>
              <p:cNvGrpSpPr/>
              <p:nvPr/>
            </p:nvGrpSpPr>
            <p:grpSpPr>
              <a:xfrm>
                <a:off x="418464" y="1257443"/>
                <a:ext cx="2713534" cy="4944570"/>
                <a:chOff x="418464" y="1367171"/>
                <a:chExt cx="2713534" cy="4944570"/>
              </a:xfrm>
            </p:grpSpPr>
            <p:grpSp>
              <p:nvGrpSpPr>
                <p:cNvPr id="14" name="Groupe 13">
                  <a:extLst>
                    <a:ext uri="{FF2B5EF4-FFF2-40B4-BE49-F238E27FC236}">
                      <a16:creationId xmlns:a16="http://schemas.microsoft.com/office/drawing/2014/main" id="{CCD1EBAD-99F8-1FCA-26BB-37BEDA3213DC}"/>
                    </a:ext>
                  </a:extLst>
                </p:cNvPr>
                <p:cNvGrpSpPr/>
                <p:nvPr/>
              </p:nvGrpSpPr>
              <p:grpSpPr>
                <a:xfrm>
                  <a:off x="418464" y="1367171"/>
                  <a:ext cx="2713534" cy="4944570"/>
                  <a:chOff x="418464" y="1367171"/>
                  <a:chExt cx="2713534" cy="4944570"/>
                </a:xfrm>
              </p:grpSpPr>
              <p:pic>
                <p:nvPicPr>
                  <p:cNvPr id="15" name="Espace réservé du contenu 18" descr="Une image contenant texte">
                    <a:extLst>
                      <a:ext uri="{FF2B5EF4-FFF2-40B4-BE49-F238E27FC236}">
                        <a16:creationId xmlns:a16="http://schemas.microsoft.com/office/drawing/2014/main" id="{8ED0A8E9-2316-AFDC-D742-3934F00B2E63}"/>
                      </a:ext>
                    </a:extLst>
                  </p:cNvPr>
                  <p:cNvPicPr>
                    <a:picLocks noChangeAspect="1"/>
                  </p:cNvPicPr>
                  <p:nvPr/>
                </p:nvPicPr>
                <p:blipFill>
                  <a:blip r:embed="rId5"/>
                  <a:stretch>
                    <a:fillRect/>
                  </a:stretch>
                </p:blipFill>
                <p:spPr>
                  <a:xfrm>
                    <a:off x="431999" y="1367171"/>
                    <a:ext cx="2689151" cy="4944570"/>
                  </a:xfrm>
                  <a:prstGeom prst="rect">
                    <a:avLst/>
                  </a:prstGeom>
                </p:spPr>
              </p:pic>
              <p:sp>
                <p:nvSpPr>
                  <p:cNvPr id="16" name="Rectangle 15">
                    <a:extLst>
                      <a:ext uri="{FF2B5EF4-FFF2-40B4-BE49-F238E27FC236}">
                        <a16:creationId xmlns:a16="http://schemas.microsoft.com/office/drawing/2014/main" id="{D5839827-1BCF-D4E7-18DA-72383F60FFDD}"/>
                      </a:ext>
                    </a:extLst>
                  </p:cNvPr>
                  <p:cNvSpPr/>
                  <p:nvPr/>
                </p:nvSpPr>
                <p:spPr>
                  <a:xfrm>
                    <a:off x="431998" y="1755648"/>
                    <a:ext cx="2700000" cy="18000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Rectangle 16">
                    <a:extLst>
                      <a:ext uri="{FF2B5EF4-FFF2-40B4-BE49-F238E27FC236}">
                        <a16:creationId xmlns:a16="http://schemas.microsoft.com/office/drawing/2014/main" id="{17A8A109-C87C-EF67-C96F-E078C070737E}"/>
                      </a:ext>
                    </a:extLst>
                  </p:cNvPr>
                  <p:cNvSpPr/>
                  <p:nvPr/>
                </p:nvSpPr>
                <p:spPr>
                  <a:xfrm>
                    <a:off x="431999" y="5522975"/>
                    <a:ext cx="2689151" cy="370541"/>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8" name="Rectangle 17">
                    <a:extLst>
                      <a:ext uri="{FF2B5EF4-FFF2-40B4-BE49-F238E27FC236}">
                        <a16:creationId xmlns:a16="http://schemas.microsoft.com/office/drawing/2014/main" id="{87F9106F-8093-735B-59FE-D8DB5323CACE}"/>
                      </a:ext>
                    </a:extLst>
                  </p:cNvPr>
                  <p:cNvSpPr/>
                  <p:nvPr/>
                </p:nvSpPr>
                <p:spPr>
                  <a:xfrm>
                    <a:off x="431999" y="2157984"/>
                    <a:ext cx="2689151" cy="91440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1" name="Rectangle 20">
                    <a:extLst>
                      <a:ext uri="{FF2B5EF4-FFF2-40B4-BE49-F238E27FC236}">
                        <a16:creationId xmlns:a16="http://schemas.microsoft.com/office/drawing/2014/main" id="{B4F0D4F1-F8B1-0F9E-E285-8F4925164693}"/>
                      </a:ext>
                    </a:extLst>
                  </p:cNvPr>
                  <p:cNvSpPr/>
                  <p:nvPr/>
                </p:nvSpPr>
                <p:spPr>
                  <a:xfrm>
                    <a:off x="418464" y="3561061"/>
                    <a:ext cx="2700000" cy="18000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sp>
              <p:nvSpPr>
                <p:cNvPr id="23" name="Rectangle 22">
                  <a:extLst>
                    <a:ext uri="{FF2B5EF4-FFF2-40B4-BE49-F238E27FC236}">
                      <a16:creationId xmlns:a16="http://schemas.microsoft.com/office/drawing/2014/main" id="{96C5CD27-74EC-8CB8-2FB7-27218E5FCF84}"/>
                    </a:ext>
                  </a:extLst>
                </p:cNvPr>
                <p:cNvSpPr/>
                <p:nvPr/>
              </p:nvSpPr>
              <p:spPr>
                <a:xfrm>
                  <a:off x="419807" y="6004470"/>
                  <a:ext cx="2700000" cy="10800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2751FECC-829A-3AA0-A13C-191031CD0139}"/>
                    </a:ext>
                  </a:extLst>
                </p:cNvPr>
                <p:cNvSpPr/>
                <p:nvPr/>
              </p:nvSpPr>
              <p:spPr>
                <a:xfrm>
                  <a:off x="419807" y="3742946"/>
                  <a:ext cx="2700000" cy="646174"/>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5" name="Rectangle 24">
                  <a:extLst>
                    <a:ext uri="{FF2B5EF4-FFF2-40B4-BE49-F238E27FC236}">
                      <a16:creationId xmlns:a16="http://schemas.microsoft.com/office/drawing/2014/main" id="{E1E96B17-8992-2387-CD88-5640E06DDA65}"/>
                    </a:ext>
                  </a:extLst>
                </p:cNvPr>
                <p:cNvSpPr/>
                <p:nvPr/>
              </p:nvSpPr>
              <p:spPr>
                <a:xfrm>
                  <a:off x="431999" y="5145024"/>
                  <a:ext cx="2689151" cy="377952"/>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6" name="Rectangle 25">
                  <a:extLst>
                    <a:ext uri="{FF2B5EF4-FFF2-40B4-BE49-F238E27FC236}">
                      <a16:creationId xmlns:a16="http://schemas.microsoft.com/office/drawing/2014/main" id="{83CDE81D-53D4-E372-C8E6-475B8827F841}"/>
                    </a:ext>
                  </a:extLst>
                </p:cNvPr>
                <p:cNvSpPr/>
                <p:nvPr/>
              </p:nvSpPr>
              <p:spPr>
                <a:xfrm>
                  <a:off x="431999" y="4511040"/>
                  <a:ext cx="2689151" cy="37795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53927027-042D-DAFF-7100-D025FFB4F877}"/>
                    </a:ext>
                  </a:extLst>
                </p:cNvPr>
                <p:cNvSpPr/>
                <p:nvPr/>
              </p:nvSpPr>
              <p:spPr>
                <a:xfrm>
                  <a:off x="422493" y="4963584"/>
                  <a:ext cx="2700000" cy="202126"/>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sp>
            <p:nvSpPr>
              <p:cNvPr id="29" name="Accolade fermante 28">
                <a:extLst>
                  <a:ext uri="{FF2B5EF4-FFF2-40B4-BE49-F238E27FC236}">
                    <a16:creationId xmlns:a16="http://schemas.microsoft.com/office/drawing/2014/main" id="{E4C5774D-9C67-0912-9075-CB2CF6D528A6}"/>
                  </a:ext>
                </a:extLst>
              </p:cNvPr>
              <p:cNvSpPr/>
              <p:nvPr/>
            </p:nvSpPr>
            <p:spPr>
              <a:xfrm>
                <a:off x="3121668" y="1165845"/>
                <a:ext cx="866389" cy="510338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7" name="Rectangle 26">
              <a:extLst>
                <a:ext uri="{FF2B5EF4-FFF2-40B4-BE49-F238E27FC236}">
                  <a16:creationId xmlns:a16="http://schemas.microsoft.com/office/drawing/2014/main" id="{0B15085A-6E09-EA56-A366-19A4246A5A73}"/>
                </a:ext>
              </a:extLst>
            </p:cNvPr>
            <p:cNvSpPr/>
            <p:nvPr/>
          </p:nvSpPr>
          <p:spPr>
            <a:xfrm>
              <a:off x="1247520" y="2960957"/>
              <a:ext cx="2700000" cy="10800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cxnSp>
        <p:nvCxnSpPr>
          <p:cNvPr id="32" name="Connecteur droit avec flèche 31">
            <a:extLst>
              <a:ext uri="{FF2B5EF4-FFF2-40B4-BE49-F238E27FC236}">
                <a16:creationId xmlns:a16="http://schemas.microsoft.com/office/drawing/2014/main" id="{8AEB5D3E-6B7F-BC19-4290-C16DF2089F23}"/>
              </a:ext>
            </a:extLst>
          </p:cNvPr>
          <p:cNvCxnSpPr>
            <a:cxnSpLocks/>
          </p:cNvCxnSpPr>
          <p:nvPr/>
        </p:nvCxnSpPr>
        <p:spPr>
          <a:xfrm>
            <a:off x="4817113" y="3612780"/>
            <a:ext cx="11569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Espace réservé du pied de page 2">
            <a:extLst>
              <a:ext uri="{FF2B5EF4-FFF2-40B4-BE49-F238E27FC236}">
                <a16:creationId xmlns:a16="http://schemas.microsoft.com/office/drawing/2014/main" id="{EE78442D-B5AE-5148-6EF7-E788C8975507}"/>
              </a:ext>
            </a:extLst>
          </p:cNvPr>
          <p:cNvSpPr>
            <a:spLocks noGrp="1"/>
          </p:cNvSpPr>
          <p:nvPr>
            <p:ph type="ftr" sz="quarter" idx="14"/>
          </p:nvPr>
        </p:nvSpPr>
        <p:spPr/>
        <p:txBody>
          <a:bodyPr/>
          <a:lstStyle/>
          <a:p>
            <a:pPr rtl="0"/>
            <a:r>
              <a:rPr lang="fr-FR" noProof="0"/>
              <a:t>Alpha Oumar DIALLO</a:t>
            </a:r>
          </a:p>
        </p:txBody>
      </p:sp>
    </p:spTree>
    <p:extLst>
      <p:ext uri="{BB962C8B-B14F-4D97-AF65-F5344CB8AC3E}">
        <p14:creationId xmlns:p14="http://schemas.microsoft.com/office/powerpoint/2010/main" val="2090234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2CF7A989-95BF-A3E4-99CD-CB1D16415496}"/>
              </a:ext>
            </a:extLst>
          </p:cNvPr>
          <p:cNvSpPr>
            <a:spLocks noGrp="1"/>
          </p:cNvSpPr>
          <p:nvPr>
            <p:ph type="ftr" sz="quarter" idx="12"/>
          </p:nvPr>
        </p:nvSpPr>
        <p:spPr/>
        <p:txBody>
          <a:bodyPr/>
          <a:lstStyle/>
          <a:p>
            <a:pPr rtl="0"/>
            <a:r>
              <a:rPr lang="fr-FR" noProof="0"/>
              <a:t>Alpha Oumar DIALLO</a:t>
            </a:r>
          </a:p>
        </p:txBody>
      </p:sp>
      <p:pic>
        <p:nvPicPr>
          <p:cNvPr id="6" name="Image 5">
            <a:extLst>
              <a:ext uri="{FF2B5EF4-FFF2-40B4-BE49-F238E27FC236}">
                <a16:creationId xmlns:a16="http://schemas.microsoft.com/office/drawing/2014/main" id="{1E673850-6870-927F-0FE3-4DDB983BD057}"/>
              </a:ext>
            </a:extLst>
          </p:cNvPr>
          <p:cNvPicPr>
            <a:picLocks noChangeAspect="1"/>
          </p:cNvPicPr>
          <p:nvPr/>
        </p:nvPicPr>
        <p:blipFill>
          <a:blip r:embed="rId2"/>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sp>
        <p:nvSpPr>
          <p:cNvPr id="9" name="Titre 1">
            <a:extLst>
              <a:ext uri="{FF2B5EF4-FFF2-40B4-BE49-F238E27FC236}">
                <a16:creationId xmlns:a16="http://schemas.microsoft.com/office/drawing/2014/main" id="{8D374CA3-0097-C123-4C07-9A99BFD4FC43}"/>
              </a:ext>
            </a:extLst>
          </p:cNvPr>
          <p:cNvSpPr>
            <a:spLocks noGrp="1"/>
          </p:cNvSpPr>
          <p:nvPr>
            <p:ph type="title"/>
          </p:nvPr>
        </p:nvSpPr>
        <p:spPr>
          <a:xfrm>
            <a:off x="572400" y="1010441"/>
            <a:ext cx="11340000" cy="432000"/>
          </a:xfrm>
        </p:spPr>
        <p:txBody>
          <a:bodyPr rtlCol="0"/>
          <a:lstStyle/>
          <a:p>
            <a:pPr rtl="0"/>
            <a:r>
              <a:rPr lang="fr-FR" sz="2400" dirty="0"/>
              <a:t>Les autres nettoyages de données …</a:t>
            </a:r>
          </a:p>
        </p:txBody>
      </p:sp>
      <p:sp>
        <p:nvSpPr>
          <p:cNvPr id="10" name="Espace réservé du texte 2">
            <a:extLst>
              <a:ext uri="{FF2B5EF4-FFF2-40B4-BE49-F238E27FC236}">
                <a16:creationId xmlns:a16="http://schemas.microsoft.com/office/drawing/2014/main" id="{FD2F4B39-7C6E-B173-FB17-73AB76DB9004}"/>
              </a:ext>
            </a:extLst>
          </p:cNvPr>
          <p:cNvSpPr>
            <a:spLocks noGrp="1"/>
          </p:cNvSpPr>
          <p:nvPr>
            <p:ph type="body" sz="quarter" idx="32"/>
          </p:nvPr>
        </p:nvSpPr>
        <p:spPr>
          <a:xfrm>
            <a:off x="1340102" y="1921937"/>
            <a:ext cx="2573528" cy="178523"/>
          </a:xfrm>
        </p:spPr>
        <p:txBody>
          <a:bodyPr rtlCol="0"/>
          <a:lstStyle/>
          <a:p>
            <a:pPr marL="285750" indent="-285750" algn="just" rtl="0">
              <a:buFont typeface="Wingdings" panose="05000000000000000000" pitchFamily="2" charset="2"/>
              <a:buChar char="Ø"/>
            </a:pPr>
            <a:r>
              <a:rPr lang="fr-FR" sz="1400" b="1" dirty="0"/>
              <a:t>Variables très corrélées</a:t>
            </a:r>
          </a:p>
        </p:txBody>
      </p:sp>
      <p:sp>
        <p:nvSpPr>
          <p:cNvPr id="11" name="Rectangle 11" descr="Bloc d’accentuation gauche">
            <a:extLst>
              <a:ext uri="{FF2B5EF4-FFF2-40B4-BE49-F238E27FC236}">
                <a16:creationId xmlns:a16="http://schemas.microsoft.com/office/drawing/2014/main" id="{645134E5-A0DA-AD6D-38C4-A172DD395778}"/>
              </a:ext>
              <a:ext uri="{C183D7F6-B498-43B3-948B-1728B52AA6E4}">
                <adec:decorative xmlns:adec="http://schemas.microsoft.com/office/drawing/2017/decorative" val="1"/>
              </a:ext>
            </a:extLst>
          </p:cNvPr>
          <p:cNvSpPr/>
          <p:nvPr/>
        </p:nvSpPr>
        <p:spPr>
          <a:xfrm>
            <a:off x="1169416" y="2248294"/>
            <a:ext cx="1293368" cy="102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fr-FR"/>
          </a:p>
        </p:txBody>
      </p:sp>
      <p:sp>
        <p:nvSpPr>
          <p:cNvPr id="12" name="Espace réservé du texte 3">
            <a:extLst>
              <a:ext uri="{FF2B5EF4-FFF2-40B4-BE49-F238E27FC236}">
                <a16:creationId xmlns:a16="http://schemas.microsoft.com/office/drawing/2014/main" id="{02DC621C-DA7C-A3D3-57C1-ED765E8EE427}"/>
              </a:ext>
            </a:extLst>
          </p:cNvPr>
          <p:cNvSpPr txBox="1">
            <a:spLocks/>
          </p:cNvSpPr>
          <p:nvPr/>
        </p:nvSpPr>
        <p:spPr>
          <a:xfrm>
            <a:off x="1169617" y="2595334"/>
            <a:ext cx="2487984" cy="2424840"/>
          </a:xfrm>
          <a:prstGeom prst="rect">
            <a:avLst/>
          </a:prstGeom>
        </p:spPr>
        <p:txBody>
          <a:bodyPr rtlCol="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fr-FR" sz="1200" dirty="0"/>
              <a:t>Suppression des variables trop corrélées</a:t>
            </a:r>
          </a:p>
          <a:p>
            <a:pPr lvl="1">
              <a:buFont typeface="Courier New" panose="02070309020205020404" pitchFamily="49" charset="0"/>
              <a:buChar char="o"/>
            </a:pPr>
            <a:endParaRPr lang="fr-FR" sz="1000" dirty="0"/>
          </a:p>
          <a:p>
            <a:pPr lvl="1" algn="just"/>
            <a:r>
              <a:rPr lang="fr-FR" sz="1100" dirty="0"/>
              <a:t>Leur présence peut entraîner une instabilité et une faible interprétabilité du modèle</a:t>
            </a:r>
          </a:p>
          <a:p>
            <a:pPr marL="266700" lvl="1" indent="0" algn="just">
              <a:buNone/>
            </a:pPr>
            <a:endParaRPr lang="fr-FR" sz="1100" dirty="0"/>
          </a:p>
          <a:p>
            <a:pPr lvl="1" algn="just"/>
            <a:r>
              <a:rPr lang="fr-FR" sz="1100" dirty="0"/>
              <a:t>En les éliminant, on peut réduire les effets de la multi colinéarité, améliorer la stabilité du modèle, faciliter l'interprétation des résultats et accélérer les temps de traitement.</a:t>
            </a:r>
          </a:p>
        </p:txBody>
      </p:sp>
      <p:cxnSp>
        <p:nvCxnSpPr>
          <p:cNvPr id="14" name="Connecteur droit 13" descr="Séparateur de diapositive">
            <a:extLst>
              <a:ext uri="{FF2B5EF4-FFF2-40B4-BE49-F238E27FC236}">
                <a16:creationId xmlns:a16="http://schemas.microsoft.com/office/drawing/2014/main" id="{5D193B64-8B3D-A5FA-0643-56ECA8856D80}"/>
              </a:ext>
              <a:ext uri="{C183D7F6-B498-43B3-948B-1728B52AA6E4}">
                <adec:decorative xmlns:adec="http://schemas.microsoft.com/office/drawing/2017/decorative" val="1"/>
              </a:ext>
            </a:extLst>
          </p:cNvPr>
          <p:cNvCxnSpPr/>
          <p:nvPr/>
        </p:nvCxnSpPr>
        <p:spPr>
          <a:xfrm>
            <a:off x="7211568" y="2608844"/>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Rectangle 12" descr="Barre d’accentuation droite&#10;">
            <a:extLst>
              <a:ext uri="{FF2B5EF4-FFF2-40B4-BE49-F238E27FC236}">
                <a16:creationId xmlns:a16="http://schemas.microsoft.com/office/drawing/2014/main" id="{CB94BD50-B4A7-11F1-23A4-5441B163ADC5}"/>
              </a:ext>
              <a:ext uri="{C183D7F6-B498-43B3-948B-1728B52AA6E4}">
                <adec:decorative xmlns:adec="http://schemas.microsoft.com/office/drawing/2017/decorative" val="1"/>
              </a:ext>
            </a:extLst>
          </p:cNvPr>
          <p:cNvSpPr/>
          <p:nvPr/>
        </p:nvSpPr>
        <p:spPr>
          <a:xfrm>
            <a:off x="7573975" y="2242013"/>
            <a:ext cx="1292400"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fr-FR"/>
          </a:p>
        </p:txBody>
      </p:sp>
      <p:sp>
        <p:nvSpPr>
          <p:cNvPr id="18" name="Espace réservé du numéro de diapositive 7">
            <a:extLst>
              <a:ext uri="{FF2B5EF4-FFF2-40B4-BE49-F238E27FC236}">
                <a16:creationId xmlns:a16="http://schemas.microsoft.com/office/drawing/2014/main" id="{4B941612-E891-D7B4-6320-B2228F5F53E3}"/>
              </a:ext>
            </a:extLst>
          </p:cNvPr>
          <p:cNvSpPr txBox="1">
            <a:spLocks/>
          </p:cNvSpPr>
          <p:nvPr/>
        </p:nvSpPr>
        <p:spPr>
          <a:xfrm>
            <a:off x="11912400" y="6523751"/>
            <a:ext cx="432000" cy="432000"/>
          </a:xfrm>
          <a:prstGeom prst="rect">
            <a:avLst/>
          </a:prstGeom>
          <a:solidFill>
            <a:schemeClr val="tx1">
              <a:lumMod val="75000"/>
              <a:lumOff val="25000"/>
            </a:schemeClr>
          </a:solidFill>
        </p:spPr>
        <p:txBody>
          <a:bodyPr vert="horz" lIns="0" tIns="0" rIns="0" bIns="0" rtlCol="0" anchor="ctr"/>
          <a:lstStyle>
            <a:defPPr rtl="0">
              <a:defRPr lang="fr-fr"/>
            </a:defPPr>
            <a:lvl1pPr marL="0" algn="ct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fr-FR" smtClean="0"/>
              <a:pPr/>
              <a:t>11</a:t>
            </a:fld>
            <a:endParaRPr lang="fr-FR"/>
          </a:p>
        </p:txBody>
      </p:sp>
      <p:cxnSp>
        <p:nvCxnSpPr>
          <p:cNvPr id="21" name="Connecteur droit 20" descr="Séparateur de diapositive">
            <a:extLst>
              <a:ext uri="{FF2B5EF4-FFF2-40B4-BE49-F238E27FC236}">
                <a16:creationId xmlns:a16="http://schemas.microsoft.com/office/drawing/2014/main" id="{CF08A6DD-3302-5BA2-E54F-F03404D83F38}"/>
              </a:ext>
              <a:ext uri="{C183D7F6-B498-43B3-948B-1728B52AA6E4}">
                <adec:decorative xmlns:adec="http://schemas.microsoft.com/office/drawing/2017/decorative" val="1"/>
              </a:ext>
            </a:extLst>
          </p:cNvPr>
          <p:cNvCxnSpPr>
            <a:cxnSpLocks/>
          </p:cNvCxnSpPr>
          <p:nvPr/>
        </p:nvCxnSpPr>
        <p:spPr>
          <a:xfrm>
            <a:off x="3913630" y="2595334"/>
            <a:ext cx="0" cy="23846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4" name="Rectangle 11" descr="Bloc d’accentuation gauche">
            <a:extLst>
              <a:ext uri="{FF2B5EF4-FFF2-40B4-BE49-F238E27FC236}">
                <a16:creationId xmlns:a16="http://schemas.microsoft.com/office/drawing/2014/main" id="{8B39BB54-9C55-94CE-01AA-A5C5058338F7}"/>
              </a:ext>
              <a:ext uri="{C183D7F6-B498-43B3-948B-1728B52AA6E4}">
                <adec:decorative xmlns:adec="http://schemas.microsoft.com/office/drawing/2017/decorative" val="1"/>
              </a:ext>
            </a:extLst>
          </p:cNvPr>
          <p:cNvSpPr/>
          <p:nvPr/>
        </p:nvSpPr>
        <p:spPr>
          <a:xfrm>
            <a:off x="4296664" y="2288753"/>
            <a:ext cx="1293368" cy="10226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fr-FR"/>
          </a:p>
        </p:txBody>
      </p:sp>
      <p:sp>
        <p:nvSpPr>
          <p:cNvPr id="25" name="Espace réservé du texte 2">
            <a:extLst>
              <a:ext uri="{FF2B5EF4-FFF2-40B4-BE49-F238E27FC236}">
                <a16:creationId xmlns:a16="http://schemas.microsoft.com/office/drawing/2014/main" id="{6FAACD24-A180-2C45-7057-2E9ABF1D0D90}"/>
              </a:ext>
            </a:extLst>
          </p:cNvPr>
          <p:cNvSpPr txBox="1">
            <a:spLocks/>
          </p:cNvSpPr>
          <p:nvPr/>
        </p:nvSpPr>
        <p:spPr>
          <a:xfrm>
            <a:off x="4494980" y="1917404"/>
            <a:ext cx="2573528" cy="1785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Wingdings" panose="05000000000000000000" pitchFamily="2" charset="2"/>
              <a:buChar char="Ø"/>
            </a:pPr>
            <a:r>
              <a:rPr lang="fr-FR" sz="1400" b="1" dirty="0"/>
              <a:t>Valeurs nulles</a:t>
            </a:r>
          </a:p>
        </p:txBody>
      </p:sp>
      <p:sp>
        <p:nvSpPr>
          <p:cNvPr id="26" name="Espace réservé du texte 2">
            <a:extLst>
              <a:ext uri="{FF2B5EF4-FFF2-40B4-BE49-F238E27FC236}">
                <a16:creationId xmlns:a16="http://schemas.microsoft.com/office/drawing/2014/main" id="{60CAA355-5B1C-A578-DB95-B35253323DFA}"/>
              </a:ext>
            </a:extLst>
          </p:cNvPr>
          <p:cNvSpPr txBox="1">
            <a:spLocks/>
          </p:cNvSpPr>
          <p:nvPr/>
        </p:nvSpPr>
        <p:spPr>
          <a:xfrm>
            <a:off x="7736447" y="1917403"/>
            <a:ext cx="2573528" cy="1785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Wingdings" panose="05000000000000000000" pitchFamily="2" charset="2"/>
              <a:buChar char="Ø"/>
            </a:pPr>
            <a:r>
              <a:rPr lang="fr-FR" sz="1400" b="1" dirty="0"/>
              <a:t>Valeurs aberrantes </a:t>
            </a:r>
          </a:p>
        </p:txBody>
      </p:sp>
      <p:sp>
        <p:nvSpPr>
          <p:cNvPr id="27" name="Espace réservé du texte 3">
            <a:extLst>
              <a:ext uri="{FF2B5EF4-FFF2-40B4-BE49-F238E27FC236}">
                <a16:creationId xmlns:a16="http://schemas.microsoft.com/office/drawing/2014/main" id="{A4C3B699-8750-8867-0119-72262EAB3B09}"/>
              </a:ext>
            </a:extLst>
          </p:cNvPr>
          <p:cNvSpPr txBox="1">
            <a:spLocks/>
          </p:cNvSpPr>
          <p:nvPr/>
        </p:nvSpPr>
        <p:spPr>
          <a:xfrm>
            <a:off x="4312638" y="2612000"/>
            <a:ext cx="2573528" cy="2424840"/>
          </a:xfrm>
          <a:prstGeom prst="rect">
            <a:avLst/>
          </a:prstGeom>
        </p:spPr>
        <p:txBody>
          <a:bodyPr rtlCol="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fr-FR" sz="1200" dirty="0"/>
              <a:t>Imputation des valeurs « NaN »</a:t>
            </a:r>
          </a:p>
          <a:p>
            <a:pPr lvl="1">
              <a:buFont typeface="Courier New" panose="02070309020205020404" pitchFamily="49" charset="0"/>
              <a:buChar char="o"/>
            </a:pPr>
            <a:endParaRPr lang="fr-FR" sz="1000" dirty="0"/>
          </a:p>
          <a:p>
            <a:pPr lvl="1"/>
            <a:r>
              <a:rPr lang="fr-FR" sz="1100" dirty="0"/>
              <a:t>Présence observée dans la variable </a:t>
            </a:r>
            <a:r>
              <a:rPr lang="fr-FR" sz="1100" dirty="0" err="1"/>
              <a:t>ENERGYSTARScore</a:t>
            </a:r>
            <a:r>
              <a:rPr lang="fr-FR" sz="1100" dirty="0"/>
              <a:t>              au nombre de 550.</a:t>
            </a:r>
          </a:p>
          <a:p>
            <a:pPr marL="266700" lvl="1" indent="0" algn="just">
              <a:buNone/>
            </a:pPr>
            <a:endParaRPr lang="fr-FR" sz="1100" dirty="0"/>
          </a:p>
          <a:p>
            <a:pPr lvl="1" algn="just"/>
            <a:r>
              <a:rPr lang="fr-FR" sz="1100" dirty="0"/>
              <a:t>Imputer ces NaN par la valeur médiane de la variable correspondante, permet de conserver la structure et la distribution des données tout en réduisant les effets des valeurs aberrantes.</a:t>
            </a:r>
          </a:p>
        </p:txBody>
      </p:sp>
      <p:sp>
        <p:nvSpPr>
          <p:cNvPr id="28" name="Espace réservé du texte 3">
            <a:extLst>
              <a:ext uri="{FF2B5EF4-FFF2-40B4-BE49-F238E27FC236}">
                <a16:creationId xmlns:a16="http://schemas.microsoft.com/office/drawing/2014/main" id="{77B24B60-99A6-0180-86CB-5A228DAB61A7}"/>
              </a:ext>
            </a:extLst>
          </p:cNvPr>
          <p:cNvSpPr txBox="1">
            <a:spLocks/>
          </p:cNvSpPr>
          <p:nvPr/>
        </p:nvSpPr>
        <p:spPr>
          <a:xfrm>
            <a:off x="7736446" y="2595333"/>
            <a:ext cx="3041275" cy="3252225"/>
          </a:xfrm>
          <a:prstGeom prst="rect">
            <a:avLst/>
          </a:prstGeom>
        </p:spPr>
        <p:txBody>
          <a:bodyPr rtlCol="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fr-FR" sz="1200" dirty="0"/>
              <a:t>Suppression des outliers</a:t>
            </a:r>
          </a:p>
          <a:p>
            <a:pPr lvl="1">
              <a:buFont typeface="Courier New" panose="02070309020205020404" pitchFamily="49" charset="0"/>
              <a:buChar char="o"/>
            </a:pPr>
            <a:endParaRPr lang="fr-FR" sz="1000" dirty="0"/>
          </a:p>
          <a:p>
            <a:pPr lvl="1" algn="just"/>
            <a:r>
              <a:rPr lang="fr-FR" sz="1100" dirty="0"/>
              <a:t>Des variables semblent identifier les outliers sur notre </a:t>
            </a:r>
            <a:r>
              <a:rPr lang="fr-FR" sz="1100" dirty="0" err="1"/>
              <a:t>dataset</a:t>
            </a:r>
            <a:r>
              <a:rPr lang="fr-FR" sz="1100" dirty="0"/>
              <a:t>. Cependant, nous ne savons pas exactement à quoi elles correspondent. Nous avons donc supprimé les lignes identifiées comme «Outliers » </a:t>
            </a:r>
            <a:r>
              <a:rPr lang="fr-FR" sz="1100" i="1" dirty="0"/>
              <a:t>(8 lignes)</a:t>
            </a:r>
          </a:p>
          <a:p>
            <a:pPr marL="266700" lvl="1" indent="0" algn="just">
              <a:buNone/>
            </a:pPr>
            <a:endParaRPr lang="fr-FR" sz="1100" dirty="0"/>
          </a:p>
          <a:p>
            <a:pPr lvl="1" algn="just"/>
            <a:r>
              <a:rPr lang="fr-FR" sz="1100" dirty="0"/>
              <a:t>En les éliminant, on s’assure d’avoir des résultats statistiques non faussés et d’entraîner des modèles de prédiction bien précis.</a:t>
            </a:r>
          </a:p>
        </p:txBody>
      </p:sp>
      <p:cxnSp>
        <p:nvCxnSpPr>
          <p:cNvPr id="2" name="Connecteur droit 1" descr="Séparateur de diapositive">
            <a:extLst>
              <a:ext uri="{FF2B5EF4-FFF2-40B4-BE49-F238E27FC236}">
                <a16:creationId xmlns:a16="http://schemas.microsoft.com/office/drawing/2014/main" id="{4F2E838E-AEB3-32ED-EF44-70B290C13686}"/>
              </a:ext>
              <a:ext uri="{C183D7F6-B498-43B3-948B-1728B52AA6E4}">
                <adec:decorative xmlns:adec="http://schemas.microsoft.com/office/drawing/2017/decorative" val="1"/>
              </a:ext>
            </a:extLst>
          </p:cNvPr>
          <p:cNvCxnSpPr>
            <a:cxnSpLocks/>
          </p:cNvCxnSpPr>
          <p:nvPr/>
        </p:nvCxnSpPr>
        <p:spPr>
          <a:xfrm flipH="1">
            <a:off x="998621" y="1592702"/>
            <a:ext cx="236957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708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 name="Espace réservé pour une image  6" descr="Une image contenant texte, personne&#10;&#10;Description générée automatiquement">
            <a:extLst>
              <a:ext uri="{FF2B5EF4-FFF2-40B4-BE49-F238E27FC236}">
                <a16:creationId xmlns:a16="http://schemas.microsoft.com/office/drawing/2014/main" id="{F83358FB-B6DA-BD1C-73E9-C6C5EDADEB08}"/>
              </a:ext>
            </a:extLst>
          </p:cNvPr>
          <p:cNvPicPr>
            <a:picLocks noGrp="1" noChangeAspect="1"/>
          </p:cNvPicPr>
          <p:nvPr>
            <p:ph type="pic" sz="quarter" idx="10"/>
          </p:nvPr>
        </p:nvPicPr>
        <p:blipFill>
          <a:blip r:embed="rId3"/>
          <a:srcRect l="2131" r="2131"/>
          <a:stretch>
            <a:fillRect/>
          </a:stretch>
        </p:blipFill>
        <p:spPr>
          <a:xfrm>
            <a:off x="-234252" y="0"/>
            <a:ext cx="9780588" cy="6858000"/>
          </a:xfrm>
        </p:spPr>
      </p:pic>
      <p:sp>
        <p:nvSpPr>
          <p:cNvPr id="3" name="Titre 2">
            <a:extLst>
              <a:ext uri="{FF2B5EF4-FFF2-40B4-BE49-F238E27FC236}">
                <a16:creationId xmlns:a16="http://schemas.microsoft.com/office/drawing/2014/main" id="{200B3D2B-613A-41BE-987D-E6A1324B456D}"/>
              </a:ext>
            </a:extLst>
          </p:cNvPr>
          <p:cNvSpPr>
            <a:spLocks noGrp="1"/>
          </p:cNvSpPr>
          <p:nvPr>
            <p:ph type="ctrTitle"/>
          </p:nvPr>
        </p:nvSpPr>
        <p:spPr/>
        <p:txBody>
          <a:bodyPr rtlCol="0"/>
          <a:lstStyle/>
          <a:p>
            <a:pPr rtl="0"/>
            <a:r>
              <a:rPr lang="fr-FR" sz="5400" dirty="0"/>
              <a:t>Analyse exploratoire</a:t>
            </a:r>
          </a:p>
        </p:txBody>
      </p:sp>
      <p:sp>
        <p:nvSpPr>
          <p:cNvPr id="10" name="Espace réservé du texte 9">
            <a:extLst>
              <a:ext uri="{FF2B5EF4-FFF2-40B4-BE49-F238E27FC236}">
                <a16:creationId xmlns:a16="http://schemas.microsoft.com/office/drawing/2014/main" id="{2972F17A-D965-40B9-8ABB-C634072DBCC0}"/>
              </a:ext>
            </a:extLst>
          </p:cNvPr>
          <p:cNvSpPr>
            <a:spLocks noGrp="1"/>
          </p:cNvSpPr>
          <p:nvPr>
            <p:ph type="subTitle" idx="1"/>
          </p:nvPr>
        </p:nvSpPr>
        <p:spPr>
          <a:xfrm>
            <a:off x="9546336" y="4072348"/>
            <a:ext cx="2645664" cy="1071793"/>
          </a:xfrm>
        </p:spPr>
        <p:txBody>
          <a:bodyPr rtlCol="0"/>
          <a:lstStyle/>
          <a:p>
            <a:pPr marL="171450" indent="-171450" algn="just">
              <a:buFont typeface="Wingdings" panose="05000000000000000000" pitchFamily="2" charset="2"/>
              <a:buChar char="Ø"/>
            </a:pPr>
            <a:r>
              <a:rPr lang="fr-FR" sz="1200" dirty="0"/>
              <a:t> Analyses univariées et bivariées</a:t>
            </a:r>
          </a:p>
          <a:p>
            <a:pPr marL="171450" indent="-171450" algn="just">
              <a:buFont typeface="Wingdings" panose="05000000000000000000" pitchFamily="2" charset="2"/>
              <a:buChar char="Ø"/>
            </a:pPr>
            <a:r>
              <a:rPr lang="fr-FR" sz="1200" dirty="0"/>
              <a:t> Analyse des corrélations</a:t>
            </a:r>
          </a:p>
          <a:p>
            <a:pPr marL="171450" indent="-171450" algn="just">
              <a:buFont typeface="Wingdings" panose="05000000000000000000" pitchFamily="2" charset="2"/>
              <a:buChar char="Ø"/>
            </a:pPr>
            <a:r>
              <a:rPr lang="fr-FR" sz="1200" dirty="0"/>
              <a:t>Analyse des variables à prédire</a:t>
            </a:r>
          </a:p>
          <a:p>
            <a:pPr algn="just" rtl="0"/>
            <a:endParaRPr lang="fr-FR" sz="1200" dirty="0"/>
          </a:p>
        </p:txBody>
      </p:sp>
    </p:spTree>
    <p:extLst>
      <p:ext uri="{BB962C8B-B14F-4D97-AF65-F5344CB8AC3E}">
        <p14:creationId xmlns:p14="http://schemas.microsoft.com/office/powerpoint/2010/main" val="2117695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fr-FR" sz="2400" dirty="0"/>
              <a:t>Les types de bâtiments analysés …</a:t>
            </a:r>
          </a:p>
        </p:txBody>
      </p:sp>
      <p:sp>
        <p:nvSpPr>
          <p:cNvPr id="3" name="Espace réservé du texte 2">
            <a:extLst>
              <a:ext uri="{FF2B5EF4-FFF2-40B4-BE49-F238E27FC236}">
                <a16:creationId xmlns:a16="http://schemas.microsoft.com/office/drawing/2014/main" id="{DE9D0F75-42B5-4960-8C3A-291285872DAF}"/>
              </a:ext>
            </a:extLst>
          </p:cNvPr>
          <p:cNvSpPr>
            <a:spLocks noGrp="1"/>
          </p:cNvSpPr>
          <p:nvPr>
            <p:ph type="body" sz="quarter" idx="32"/>
          </p:nvPr>
        </p:nvSpPr>
        <p:spPr>
          <a:xfrm>
            <a:off x="431800" y="1008000"/>
            <a:ext cx="11339513" cy="360000"/>
          </a:xfrm>
        </p:spPr>
        <p:txBody>
          <a:bodyPr rtlCol="0"/>
          <a:lstStyle/>
          <a:p>
            <a:pPr rtl="0"/>
            <a:r>
              <a:rPr lang="fr-FR" sz="1400" dirty="0"/>
              <a:t>Répartition des types de bâtiments présents dans le jeu de données</a:t>
            </a:r>
          </a:p>
        </p:txBody>
      </p:sp>
      <p:pic>
        <p:nvPicPr>
          <p:cNvPr id="15" name="Image 14" descr="Une image contenant graphique, diagramme circulaire">
            <a:extLst>
              <a:ext uri="{FF2B5EF4-FFF2-40B4-BE49-F238E27FC236}">
                <a16:creationId xmlns:a16="http://schemas.microsoft.com/office/drawing/2014/main" id="{B92CCC39-D931-CBC7-710B-8A5D12ABEDE6}"/>
              </a:ext>
            </a:extLst>
          </p:cNvPr>
          <p:cNvPicPr>
            <a:picLocks noChangeAspect="1"/>
          </p:cNvPicPr>
          <p:nvPr/>
        </p:nvPicPr>
        <p:blipFill>
          <a:blip r:embed="rId3"/>
          <a:stretch>
            <a:fillRect/>
          </a:stretch>
        </p:blipFill>
        <p:spPr>
          <a:xfrm>
            <a:off x="593691" y="1328565"/>
            <a:ext cx="5073910" cy="4200870"/>
          </a:xfrm>
          <a:prstGeom prst="rect">
            <a:avLst/>
          </a:prstGeom>
        </p:spPr>
      </p:pic>
      <p:pic>
        <p:nvPicPr>
          <p:cNvPr id="12" name="Image 11" descr="Une image contenant texte&#10;&#10;Description générée automatiquement">
            <a:extLst>
              <a:ext uri="{FF2B5EF4-FFF2-40B4-BE49-F238E27FC236}">
                <a16:creationId xmlns:a16="http://schemas.microsoft.com/office/drawing/2014/main" id="{E7BCF6C4-1156-47E2-88C7-347312698DA5}"/>
              </a:ext>
            </a:extLst>
          </p:cNvPr>
          <p:cNvPicPr>
            <a:picLocks noChangeAspect="1"/>
          </p:cNvPicPr>
          <p:nvPr/>
        </p:nvPicPr>
        <p:blipFill>
          <a:blip r:embed="rId4"/>
          <a:stretch>
            <a:fillRect/>
          </a:stretch>
        </p:blipFill>
        <p:spPr>
          <a:xfrm>
            <a:off x="6096000" y="2162499"/>
            <a:ext cx="5073911" cy="2692538"/>
          </a:xfrm>
          <a:prstGeom prst="rect">
            <a:avLst/>
          </a:prstGeom>
        </p:spPr>
      </p:pic>
      <p:sp>
        <p:nvSpPr>
          <p:cNvPr id="13" name="ZoneTexte 12">
            <a:extLst>
              <a:ext uri="{FF2B5EF4-FFF2-40B4-BE49-F238E27FC236}">
                <a16:creationId xmlns:a16="http://schemas.microsoft.com/office/drawing/2014/main" id="{5EED1C10-8471-75B6-0FFA-B87CF209D59E}"/>
              </a:ext>
            </a:extLst>
          </p:cNvPr>
          <p:cNvSpPr txBox="1"/>
          <p:nvPr/>
        </p:nvSpPr>
        <p:spPr>
          <a:xfrm>
            <a:off x="4122935" y="5573001"/>
            <a:ext cx="7046976" cy="276999"/>
          </a:xfrm>
          <a:prstGeom prst="rect">
            <a:avLst/>
          </a:prstGeom>
          <a:noFill/>
        </p:spPr>
        <p:txBody>
          <a:bodyPr wrap="square" rtlCol="0">
            <a:spAutoFit/>
          </a:bodyPr>
          <a:lstStyle/>
          <a:p>
            <a:r>
              <a:rPr lang="fr-FR" sz="1200" b="1" dirty="0">
                <a:solidFill>
                  <a:srgbClr val="FF0000"/>
                </a:solidFill>
              </a:rPr>
              <a:t>-&gt; </a:t>
            </a:r>
            <a:r>
              <a:rPr lang="fr-FR" sz="1200" dirty="0"/>
              <a:t>93% des bâtiments du </a:t>
            </a:r>
            <a:r>
              <a:rPr lang="fr-FR" sz="1200" dirty="0" err="1"/>
              <a:t>dataset</a:t>
            </a:r>
            <a:r>
              <a:rPr lang="fr-FR" sz="1200" dirty="0"/>
              <a:t> sont typés « </a:t>
            </a:r>
            <a:r>
              <a:rPr lang="fr-FR" sz="1200" dirty="0" err="1"/>
              <a:t>NonResidential</a:t>
            </a:r>
            <a:r>
              <a:rPr lang="fr-FR" sz="1200" dirty="0"/>
              <a:t> ».</a:t>
            </a:r>
          </a:p>
        </p:txBody>
      </p:sp>
      <p:pic>
        <p:nvPicPr>
          <p:cNvPr id="16" name="Image 15">
            <a:extLst>
              <a:ext uri="{FF2B5EF4-FFF2-40B4-BE49-F238E27FC236}">
                <a16:creationId xmlns:a16="http://schemas.microsoft.com/office/drawing/2014/main" id="{06B327C5-834C-732A-E6C8-8243452E0A89}"/>
              </a:ext>
            </a:extLst>
          </p:cNvPr>
          <p:cNvPicPr>
            <a:picLocks noChangeAspect="1"/>
          </p:cNvPicPr>
          <p:nvPr/>
        </p:nvPicPr>
        <p:blipFill>
          <a:blip r:embed="rId5"/>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sp>
        <p:nvSpPr>
          <p:cNvPr id="4" name="Espace réservé du pied de page 3">
            <a:extLst>
              <a:ext uri="{FF2B5EF4-FFF2-40B4-BE49-F238E27FC236}">
                <a16:creationId xmlns:a16="http://schemas.microsoft.com/office/drawing/2014/main" id="{FDAEB5F0-15A5-17EE-70D7-7DA06CE2B3C5}"/>
              </a:ext>
            </a:extLst>
          </p:cNvPr>
          <p:cNvSpPr>
            <a:spLocks noGrp="1"/>
          </p:cNvSpPr>
          <p:nvPr>
            <p:ph type="ftr" sz="quarter" idx="12"/>
          </p:nvPr>
        </p:nvSpPr>
        <p:spPr/>
        <p:txBody>
          <a:bodyPr/>
          <a:lstStyle/>
          <a:p>
            <a:pPr rtl="0"/>
            <a:r>
              <a:rPr lang="fr-FR" noProof="0"/>
              <a:t>Alpha Oumar DIALLO</a:t>
            </a:r>
          </a:p>
        </p:txBody>
      </p:sp>
    </p:spTree>
    <p:extLst>
      <p:ext uri="{BB962C8B-B14F-4D97-AF65-F5344CB8AC3E}">
        <p14:creationId xmlns:p14="http://schemas.microsoft.com/office/powerpoint/2010/main" val="854250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fr-FR" sz="2400" dirty="0"/>
              <a:t>Les types de bâtiments analysés …</a:t>
            </a:r>
          </a:p>
        </p:txBody>
      </p:sp>
      <p:pic>
        <p:nvPicPr>
          <p:cNvPr id="6" name="Image 5" descr="Une image contenant graphique&#10;&#10;Description générée automatiquement">
            <a:extLst>
              <a:ext uri="{FF2B5EF4-FFF2-40B4-BE49-F238E27FC236}">
                <a16:creationId xmlns:a16="http://schemas.microsoft.com/office/drawing/2014/main" id="{9FA03B12-0CCE-D7BA-90BF-E161B388418E}"/>
              </a:ext>
            </a:extLst>
          </p:cNvPr>
          <p:cNvPicPr>
            <a:picLocks noChangeAspect="1"/>
          </p:cNvPicPr>
          <p:nvPr/>
        </p:nvPicPr>
        <p:blipFill>
          <a:blip r:embed="rId3"/>
          <a:stretch>
            <a:fillRect/>
          </a:stretch>
        </p:blipFill>
        <p:spPr>
          <a:xfrm>
            <a:off x="727722" y="1645920"/>
            <a:ext cx="6282678" cy="4384462"/>
          </a:xfrm>
          <a:prstGeom prst="rect">
            <a:avLst/>
          </a:prstGeom>
        </p:spPr>
      </p:pic>
      <p:pic>
        <p:nvPicPr>
          <p:cNvPr id="11" name="Image 10" descr="Une image contenant texte&#10;&#10;Description générée automatiquement">
            <a:extLst>
              <a:ext uri="{FF2B5EF4-FFF2-40B4-BE49-F238E27FC236}">
                <a16:creationId xmlns:a16="http://schemas.microsoft.com/office/drawing/2014/main" id="{E13084C6-DEA6-1BD9-8B42-18F4591C6563}"/>
              </a:ext>
            </a:extLst>
          </p:cNvPr>
          <p:cNvPicPr>
            <a:picLocks noChangeAspect="1"/>
          </p:cNvPicPr>
          <p:nvPr/>
        </p:nvPicPr>
        <p:blipFill>
          <a:blip r:embed="rId4"/>
          <a:stretch>
            <a:fillRect/>
          </a:stretch>
        </p:blipFill>
        <p:spPr>
          <a:xfrm>
            <a:off x="8064429" y="2062853"/>
            <a:ext cx="2768742" cy="3365673"/>
          </a:xfrm>
          <a:prstGeom prst="rect">
            <a:avLst/>
          </a:prstGeom>
        </p:spPr>
      </p:pic>
      <p:sp>
        <p:nvSpPr>
          <p:cNvPr id="14" name="Espace réservé du texte 13">
            <a:extLst>
              <a:ext uri="{FF2B5EF4-FFF2-40B4-BE49-F238E27FC236}">
                <a16:creationId xmlns:a16="http://schemas.microsoft.com/office/drawing/2014/main" id="{DEAA0C2B-3497-F67C-7390-790A3065EF88}"/>
              </a:ext>
            </a:extLst>
          </p:cNvPr>
          <p:cNvSpPr>
            <a:spLocks noGrp="1"/>
          </p:cNvSpPr>
          <p:nvPr>
            <p:ph type="body" sz="quarter" idx="32"/>
          </p:nvPr>
        </p:nvSpPr>
        <p:spPr>
          <a:xfrm>
            <a:off x="743512" y="993698"/>
            <a:ext cx="10967720" cy="360000"/>
          </a:xfrm>
        </p:spPr>
        <p:txBody>
          <a:bodyPr/>
          <a:lstStyle/>
          <a:p>
            <a:r>
              <a:rPr lang="fr-FR" sz="1400" b="1" dirty="0">
                <a:solidFill>
                  <a:srgbClr val="FF0000"/>
                </a:solidFill>
              </a:rPr>
              <a:t>-&gt; </a:t>
            </a:r>
            <a:r>
              <a:rPr lang="fr-FR" sz="1400" dirty="0"/>
              <a:t>93% des bâtiments du </a:t>
            </a:r>
            <a:r>
              <a:rPr lang="fr-FR" sz="1400" dirty="0" err="1"/>
              <a:t>dataset</a:t>
            </a:r>
            <a:r>
              <a:rPr lang="fr-FR" sz="1400" dirty="0"/>
              <a:t> sont typés « </a:t>
            </a:r>
            <a:r>
              <a:rPr lang="fr-FR" sz="1400" dirty="0" err="1"/>
              <a:t>NonResidential</a:t>
            </a:r>
            <a:r>
              <a:rPr lang="fr-FR" sz="1400" dirty="0"/>
              <a:t> ». Dans cette catégorie, les bureaux de petite et moyenne taille occupent la plus grande partie.</a:t>
            </a:r>
          </a:p>
          <a:p>
            <a:endParaRPr lang="fr-FR" dirty="0"/>
          </a:p>
        </p:txBody>
      </p:sp>
      <p:pic>
        <p:nvPicPr>
          <p:cNvPr id="17" name="Image 16">
            <a:extLst>
              <a:ext uri="{FF2B5EF4-FFF2-40B4-BE49-F238E27FC236}">
                <a16:creationId xmlns:a16="http://schemas.microsoft.com/office/drawing/2014/main" id="{636A0643-5039-82C3-E9C5-EB172BA2DFE9}"/>
              </a:ext>
            </a:extLst>
          </p:cNvPr>
          <p:cNvPicPr>
            <a:picLocks noChangeAspect="1"/>
          </p:cNvPicPr>
          <p:nvPr/>
        </p:nvPicPr>
        <p:blipFill>
          <a:blip r:embed="rId5"/>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sp>
        <p:nvSpPr>
          <p:cNvPr id="3" name="Espace réservé du pied de page 2">
            <a:extLst>
              <a:ext uri="{FF2B5EF4-FFF2-40B4-BE49-F238E27FC236}">
                <a16:creationId xmlns:a16="http://schemas.microsoft.com/office/drawing/2014/main" id="{2248D72C-E0FE-2604-7B18-CACE0436E8AE}"/>
              </a:ext>
            </a:extLst>
          </p:cNvPr>
          <p:cNvSpPr>
            <a:spLocks noGrp="1"/>
          </p:cNvSpPr>
          <p:nvPr>
            <p:ph type="ftr" sz="quarter" idx="12"/>
          </p:nvPr>
        </p:nvSpPr>
        <p:spPr/>
        <p:txBody>
          <a:bodyPr/>
          <a:lstStyle/>
          <a:p>
            <a:pPr rtl="0"/>
            <a:r>
              <a:rPr lang="fr-FR" noProof="0"/>
              <a:t>Alpha Oumar DIALLO</a:t>
            </a:r>
          </a:p>
        </p:txBody>
      </p:sp>
    </p:spTree>
    <p:extLst>
      <p:ext uri="{BB962C8B-B14F-4D97-AF65-F5344CB8AC3E}">
        <p14:creationId xmlns:p14="http://schemas.microsoft.com/office/powerpoint/2010/main" val="25800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fr-FR" sz="2400" dirty="0"/>
              <a:t>Les années de construction des bâtiments…</a:t>
            </a:r>
          </a:p>
        </p:txBody>
      </p:sp>
      <p:sp>
        <p:nvSpPr>
          <p:cNvPr id="14" name="Espace réservé du texte 13">
            <a:extLst>
              <a:ext uri="{FF2B5EF4-FFF2-40B4-BE49-F238E27FC236}">
                <a16:creationId xmlns:a16="http://schemas.microsoft.com/office/drawing/2014/main" id="{DEAA0C2B-3497-F67C-7390-790A3065EF88}"/>
              </a:ext>
            </a:extLst>
          </p:cNvPr>
          <p:cNvSpPr>
            <a:spLocks noGrp="1"/>
          </p:cNvSpPr>
          <p:nvPr>
            <p:ph type="body" sz="quarter" idx="32"/>
          </p:nvPr>
        </p:nvSpPr>
        <p:spPr>
          <a:xfrm>
            <a:off x="743512" y="993698"/>
            <a:ext cx="10967720" cy="360000"/>
          </a:xfrm>
        </p:spPr>
        <p:txBody>
          <a:bodyPr/>
          <a:lstStyle/>
          <a:p>
            <a:pPr algn="ctr"/>
            <a:r>
              <a:rPr lang="fr-FR" sz="1400" b="1" dirty="0">
                <a:solidFill>
                  <a:srgbClr val="FF0000"/>
                </a:solidFill>
              </a:rPr>
              <a:t>-&gt; </a:t>
            </a:r>
            <a:r>
              <a:rPr lang="fr-FR" sz="1400" dirty="0"/>
              <a:t>La répartition  des années de construction est relativement équitable. Cependant, on observe un creux dans les années 1930 et 1945.</a:t>
            </a:r>
          </a:p>
          <a:p>
            <a:endParaRPr lang="fr-FR" dirty="0"/>
          </a:p>
        </p:txBody>
      </p:sp>
      <p:pic>
        <p:nvPicPr>
          <p:cNvPr id="17" name="Image 16">
            <a:extLst>
              <a:ext uri="{FF2B5EF4-FFF2-40B4-BE49-F238E27FC236}">
                <a16:creationId xmlns:a16="http://schemas.microsoft.com/office/drawing/2014/main" id="{636A0643-5039-82C3-E9C5-EB172BA2DFE9}"/>
              </a:ext>
            </a:extLst>
          </p:cNvPr>
          <p:cNvPicPr>
            <a:picLocks noChangeAspect="1"/>
          </p:cNvPicPr>
          <p:nvPr/>
        </p:nvPicPr>
        <p:blipFill>
          <a:blip r:embed="rId3"/>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pic>
        <p:nvPicPr>
          <p:cNvPr id="7" name="Image 6" descr="Une image contenant graphique&#10;&#10;Description générée automatiquement">
            <a:extLst>
              <a:ext uri="{FF2B5EF4-FFF2-40B4-BE49-F238E27FC236}">
                <a16:creationId xmlns:a16="http://schemas.microsoft.com/office/drawing/2014/main" id="{9084079A-BC4A-91F2-9360-606D380714EA}"/>
              </a:ext>
            </a:extLst>
          </p:cNvPr>
          <p:cNvPicPr>
            <a:picLocks noChangeAspect="1"/>
          </p:cNvPicPr>
          <p:nvPr/>
        </p:nvPicPr>
        <p:blipFill>
          <a:blip r:embed="rId4"/>
          <a:stretch>
            <a:fillRect/>
          </a:stretch>
        </p:blipFill>
        <p:spPr>
          <a:xfrm>
            <a:off x="1200533" y="1597778"/>
            <a:ext cx="9790933" cy="3662443"/>
          </a:xfrm>
          <a:prstGeom prst="rect">
            <a:avLst/>
          </a:prstGeom>
        </p:spPr>
      </p:pic>
      <p:sp>
        <p:nvSpPr>
          <p:cNvPr id="8" name="Espace réservé du texte 13">
            <a:extLst>
              <a:ext uri="{FF2B5EF4-FFF2-40B4-BE49-F238E27FC236}">
                <a16:creationId xmlns:a16="http://schemas.microsoft.com/office/drawing/2014/main" id="{A0EDB5CB-209C-B971-6729-EEFAFAE6537D}"/>
              </a:ext>
            </a:extLst>
          </p:cNvPr>
          <p:cNvSpPr txBox="1">
            <a:spLocks/>
          </p:cNvSpPr>
          <p:nvPr/>
        </p:nvSpPr>
        <p:spPr>
          <a:xfrm>
            <a:off x="1200533" y="5356073"/>
            <a:ext cx="8803381" cy="8353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200" dirty="0"/>
              <a:t>La majeur partie des bâtiments est toutefois construite après la guerre.</a:t>
            </a:r>
          </a:p>
          <a:p>
            <a:endParaRPr lang="fr-FR" sz="300" dirty="0"/>
          </a:p>
          <a:p>
            <a:r>
              <a:rPr lang="fr-FR" sz="1200" dirty="0"/>
              <a:t>Nous allons filtrer notre jeu de données en ne prenant en compte que les constructions conformes plutôt que l'année de construction, afin de mieux cadrer l'étude.</a:t>
            </a:r>
          </a:p>
        </p:txBody>
      </p:sp>
      <p:sp>
        <p:nvSpPr>
          <p:cNvPr id="3" name="Espace réservé du pied de page 2">
            <a:extLst>
              <a:ext uri="{FF2B5EF4-FFF2-40B4-BE49-F238E27FC236}">
                <a16:creationId xmlns:a16="http://schemas.microsoft.com/office/drawing/2014/main" id="{609D3646-E6D4-B229-60FA-FCCE6DF784A2}"/>
              </a:ext>
            </a:extLst>
          </p:cNvPr>
          <p:cNvSpPr>
            <a:spLocks noGrp="1"/>
          </p:cNvSpPr>
          <p:nvPr>
            <p:ph type="ftr" sz="quarter" idx="12"/>
          </p:nvPr>
        </p:nvSpPr>
        <p:spPr/>
        <p:txBody>
          <a:bodyPr/>
          <a:lstStyle/>
          <a:p>
            <a:pPr rtl="0"/>
            <a:r>
              <a:rPr lang="fr-FR" noProof="0"/>
              <a:t>Alpha Oumar DIALLO</a:t>
            </a:r>
          </a:p>
        </p:txBody>
      </p:sp>
    </p:spTree>
    <p:extLst>
      <p:ext uri="{BB962C8B-B14F-4D97-AF65-F5344CB8AC3E}">
        <p14:creationId xmlns:p14="http://schemas.microsoft.com/office/powerpoint/2010/main" val="842073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fr-FR" sz="2400" dirty="0"/>
              <a:t>Les années de construction des bâtiments…</a:t>
            </a:r>
          </a:p>
        </p:txBody>
      </p:sp>
      <p:pic>
        <p:nvPicPr>
          <p:cNvPr id="11" name="Image 10" descr="Une image contenant graphique&#10;&#10;Description générée automatiquement">
            <a:extLst>
              <a:ext uri="{FF2B5EF4-FFF2-40B4-BE49-F238E27FC236}">
                <a16:creationId xmlns:a16="http://schemas.microsoft.com/office/drawing/2014/main" id="{54363FE2-9FE5-01CD-CA23-95D4FD102BA5}"/>
              </a:ext>
            </a:extLst>
          </p:cNvPr>
          <p:cNvPicPr>
            <a:picLocks noChangeAspect="1"/>
          </p:cNvPicPr>
          <p:nvPr/>
        </p:nvPicPr>
        <p:blipFill>
          <a:blip r:embed="rId3"/>
          <a:stretch>
            <a:fillRect/>
          </a:stretch>
        </p:blipFill>
        <p:spPr>
          <a:xfrm>
            <a:off x="1491258" y="2063550"/>
            <a:ext cx="9329520" cy="3764880"/>
          </a:xfrm>
          <a:prstGeom prst="rect">
            <a:avLst/>
          </a:prstGeom>
        </p:spPr>
      </p:pic>
      <p:pic>
        <p:nvPicPr>
          <p:cNvPr id="17" name="Image 16">
            <a:extLst>
              <a:ext uri="{FF2B5EF4-FFF2-40B4-BE49-F238E27FC236}">
                <a16:creationId xmlns:a16="http://schemas.microsoft.com/office/drawing/2014/main" id="{636A0643-5039-82C3-E9C5-EB172BA2DFE9}"/>
              </a:ext>
            </a:extLst>
          </p:cNvPr>
          <p:cNvPicPr>
            <a:picLocks noChangeAspect="1"/>
          </p:cNvPicPr>
          <p:nvPr/>
        </p:nvPicPr>
        <p:blipFill>
          <a:blip r:embed="rId4"/>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pic>
        <p:nvPicPr>
          <p:cNvPr id="4" name="Image 3" descr="Une image contenant Site web&#10;&#10;Description générée automatiquement">
            <a:extLst>
              <a:ext uri="{FF2B5EF4-FFF2-40B4-BE49-F238E27FC236}">
                <a16:creationId xmlns:a16="http://schemas.microsoft.com/office/drawing/2014/main" id="{65925394-6F4A-53BC-B050-39B7372B64D1}"/>
              </a:ext>
            </a:extLst>
          </p:cNvPr>
          <p:cNvPicPr>
            <a:picLocks noChangeAspect="1"/>
          </p:cNvPicPr>
          <p:nvPr/>
        </p:nvPicPr>
        <p:blipFill>
          <a:blip r:embed="rId5"/>
          <a:stretch>
            <a:fillRect/>
          </a:stretch>
        </p:blipFill>
        <p:spPr>
          <a:xfrm>
            <a:off x="676169" y="983848"/>
            <a:ext cx="4134062" cy="793791"/>
          </a:xfrm>
          <a:prstGeom prst="rect">
            <a:avLst/>
          </a:prstGeom>
        </p:spPr>
      </p:pic>
      <p:sp>
        <p:nvSpPr>
          <p:cNvPr id="12" name="ZoneTexte 11">
            <a:extLst>
              <a:ext uri="{FF2B5EF4-FFF2-40B4-BE49-F238E27FC236}">
                <a16:creationId xmlns:a16="http://schemas.microsoft.com/office/drawing/2014/main" id="{F657B5ED-7D57-7926-BD8F-528E6DCD732B}"/>
              </a:ext>
            </a:extLst>
          </p:cNvPr>
          <p:cNvSpPr txBox="1"/>
          <p:nvPr/>
        </p:nvSpPr>
        <p:spPr>
          <a:xfrm>
            <a:off x="5425440" y="1149911"/>
            <a:ext cx="5732880" cy="461665"/>
          </a:xfrm>
          <a:prstGeom prst="rect">
            <a:avLst/>
          </a:prstGeom>
          <a:noFill/>
        </p:spPr>
        <p:txBody>
          <a:bodyPr wrap="square" rtlCol="0">
            <a:spAutoFit/>
          </a:bodyPr>
          <a:lstStyle/>
          <a:p>
            <a:pPr marL="171450" indent="-171450">
              <a:buClr>
                <a:srgbClr val="FF0000"/>
              </a:buClr>
              <a:buFont typeface="Wingdings" panose="05000000000000000000" pitchFamily="2" charset="2"/>
              <a:buChar char="Ø"/>
            </a:pPr>
            <a:r>
              <a:rPr lang="fr-FR" sz="1200" dirty="0"/>
              <a:t>Cette visualisation montre l'évolution de la quantité annuelle d'énergie consommée en fonction de l'année de construction des bâtiments, avec un pic en 1900. </a:t>
            </a:r>
          </a:p>
        </p:txBody>
      </p:sp>
      <p:sp>
        <p:nvSpPr>
          <p:cNvPr id="3" name="Espace réservé du pied de page 2">
            <a:extLst>
              <a:ext uri="{FF2B5EF4-FFF2-40B4-BE49-F238E27FC236}">
                <a16:creationId xmlns:a16="http://schemas.microsoft.com/office/drawing/2014/main" id="{F0D73ACE-910E-B4EB-372F-F53807A3ECA1}"/>
              </a:ext>
            </a:extLst>
          </p:cNvPr>
          <p:cNvSpPr>
            <a:spLocks noGrp="1"/>
          </p:cNvSpPr>
          <p:nvPr>
            <p:ph type="ftr" sz="quarter" idx="12"/>
          </p:nvPr>
        </p:nvSpPr>
        <p:spPr/>
        <p:txBody>
          <a:bodyPr/>
          <a:lstStyle/>
          <a:p>
            <a:pPr rtl="0"/>
            <a:r>
              <a:rPr lang="fr-FR" noProof="0"/>
              <a:t>Alpha Oumar DIALLO</a:t>
            </a:r>
          </a:p>
        </p:txBody>
      </p:sp>
    </p:spTree>
    <p:extLst>
      <p:ext uri="{BB962C8B-B14F-4D97-AF65-F5344CB8AC3E}">
        <p14:creationId xmlns:p14="http://schemas.microsoft.com/office/powerpoint/2010/main" val="2390402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fr-FR" sz="2400" dirty="0"/>
              <a:t>Les années de construction des bâtiments…</a:t>
            </a:r>
          </a:p>
        </p:txBody>
      </p:sp>
      <p:pic>
        <p:nvPicPr>
          <p:cNvPr id="17" name="Image 16">
            <a:extLst>
              <a:ext uri="{FF2B5EF4-FFF2-40B4-BE49-F238E27FC236}">
                <a16:creationId xmlns:a16="http://schemas.microsoft.com/office/drawing/2014/main" id="{636A0643-5039-82C3-E9C5-EB172BA2DFE9}"/>
              </a:ext>
            </a:extLst>
          </p:cNvPr>
          <p:cNvPicPr>
            <a:picLocks noChangeAspect="1"/>
          </p:cNvPicPr>
          <p:nvPr/>
        </p:nvPicPr>
        <p:blipFill>
          <a:blip r:embed="rId3"/>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pic>
        <p:nvPicPr>
          <p:cNvPr id="4" name="Image 3" descr="Une image contenant Site web&#10;&#10;Description générée automatiquement">
            <a:extLst>
              <a:ext uri="{FF2B5EF4-FFF2-40B4-BE49-F238E27FC236}">
                <a16:creationId xmlns:a16="http://schemas.microsoft.com/office/drawing/2014/main" id="{65925394-6F4A-53BC-B050-39B7372B64D1}"/>
              </a:ext>
            </a:extLst>
          </p:cNvPr>
          <p:cNvPicPr>
            <a:picLocks noChangeAspect="1"/>
          </p:cNvPicPr>
          <p:nvPr/>
        </p:nvPicPr>
        <p:blipFill>
          <a:blip r:embed="rId4"/>
          <a:stretch>
            <a:fillRect/>
          </a:stretch>
        </p:blipFill>
        <p:spPr>
          <a:xfrm>
            <a:off x="676169" y="983848"/>
            <a:ext cx="4134062" cy="793791"/>
          </a:xfrm>
          <a:prstGeom prst="rect">
            <a:avLst/>
          </a:prstGeom>
        </p:spPr>
      </p:pic>
      <p:sp>
        <p:nvSpPr>
          <p:cNvPr id="12" name="ZoneTexte 11">
            <a:extLst>
              <a:ext uri="{FF2B5EF4-FFF2-40B4-BE49-F238E27FC236}">
                <a16:creationId xmlns:a16="http://schemas.microsoft.com/office/drawing/2014/main" id="{F657B5ED-7D57-7926-BD8F-528E6DCD732B}"/>
              </a:ext>
            </a:extLst>
          </p:cNvPr>
          <p:cNvSpPr txBox="1"/>
          <p:nvPr/>
        </p:nvSpPr>
        <p:spPr>
          <a:xfrm>
            <a:off x="5425440" y="1149911"/>
            <a:ext cx="5732880" cy="646331"/>
          </a:xfrm>
          <a:prstGeom prst="rect">
            <a:avLst/>
          </a:prstGeom>
          <a:noFill/>
        </p:spPr>
        <p:txBody>
          <a:bodyPr wrap="square" rtlCol="0">
            <a:spAutoFit/>
          </a:bodyPr>
          <a:lstStyle/>
          <a:p>
            <a:pPr marL="171450" indent="-171450" algn="just">
              <a:buClr>
                <a:srgbClr val="FF0000"/>
              </a:buClr>
              <a:buFont typeface="Wingdings" panose="05000000000000000000" pitchFamily="2" charset="2"/>
              <a:buChar char="Ø"/>
            </a:pPr>
            <a:r>
              <a:rPr lang="fr-FR" sz="1200" dirty="0"/>
              <a:t>Les pics les plus importants ont été enregistrés en 1992, 2000, 1994 et 1900. Ces données suggèrent qu'une proportion importante de bâtiments plus anciens continuent de contribuer à la pollution de l'environnement</a:t>
            </a:r>
          </a:p>
        </p:txBody>
      </p:sp>
      <p:pic>
        <p:nvPicPr>
          <p:cNvPr id="5" name="Image 4" descr="Une image contenant graphique&#10;&#10;Description générée automatiquement">
            <a:extLst>
              <a:ext uri="{FF2B5EF4-FFF2-40B4-BE49-F238E27FC236}">
                <a16:creationId xmlns:a16="http://schemas.microsoft.com/office/drawing/2014/main" id="{ED676E72-8152-31BD-EEE1-8A8DC4B3EF3E}"/>
              </a:ext>
            </a:extLst>
          </p:cNvPr>
          <p:cNvPicPr>
            <a:picLocks noChangeAspect="1"/>
          </p:cNvPicPr>
          <p:nvPr/>
        </p:nvPicPr>
        <p:blipFill>
          <a:blip r:embed="rId5"/>
          <a:stretch>
            <a:fillRect/>
          </a:stretch>
        </p:blipFill>
        <p:spPr>
          <a:xfrm>
            <a:off x="1642464" y="2435087"/>
            <a:ext cx="8180832" cy="3273002"/>
          </a:xfrm>
          <a:prstGeom prst="rect">
            <a:avLst/>
          </a:prstGeom>
        </p:spPr>
      </p:pic>
      <p:sp>
        <p:nvSpPr>
          <p:cNvPr id="3" name="Espace réservé du pied de page 2">
            <a:extLst>
              <a:ext uri="{FF2B5EF4-FFF2-40B4-BE49-F238E27FC236}">
                <a16:creationId xmlns:a16="http://schemas.microsoft.com/office/drawing/2014/main" id="{E363417C-3FC9-66C2-DC56-3351A9AD2F25}"/>
              </a:ext>
            </a:extLst>
          </p:cNvPr>
          <p:cNvSpPr>
            <a:spLocks noGrp="1"/>
          </p:cNvSpPr>
          <p:nvPr>
            <p:ph type="ftr" sz="quarter" idx="12"/>
          </p:nvPr>
        </p:nvSpPr>
        <p:spPr/>
        <p:txBody>
          <a:bodyPr/>
          <a:lstStyle/>
          <a:p>
            <a:pPr rtl="0"/>
            <a:r>
              <a:rPr lang="fr-FR" noProof="0"/>
              <a:t>Alpha Oumar DIALLO</a:t>
            </a:r>
          </a:p>
        </p:txBody>
      </p:sp>
    </p:spTree>
    <p:extLst>
      <p:ext uri="{BB962C8B-B14F-4D97-AF65-F5344CB8AC3E}">
        <p14:creationId xmlns:p14="http://schemas.microsoft.com/office/powerpoint/2010/main" val="895655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e 17">
            <a:extLst>
              <a:ext uri="{FF2B5EF4-FFF2-40B4-BE49-F238E27FC236}">
                <a16:creationId xmlns:a16="http://schemas.microsoft.com/office/drawing/2014/main" id="{B35F5BC2-EA25-CE22-B4F8-7FBCF9394EAA}"/>
              </a:ext>
            </a:extLst>
          </p:cNvPr>
          <p:cNvGrpSpPr/>
          <p:nvPr/>
        </p:nvGrpSpPr>
        <p:grpSpPr>
          <a:xfrm>
            <a:off x="0" y="0"/>
            <a:ext cx="3524400" cy="3522937"/>
            <a:chOff x="49008" y="513130"/>
            <a:chExt cx="3524400" cy="3522937"/>
          </a:xfrm>
        </p:grpSpPr>
        <p:sp>
          <p:nvSpPr>
            <p:cNvPr id="6" name="Rectangle 5" descr="Encadré d’arrière-plan - Instructions">
              <a:extLst>
                <a:ext uri="{FF2B5EF4-FFF2-40B4-BE49-F238E27FC236}">
                  <a16:creationId xmlns:a16="http://schemas.microsoft.com/office/drawing/2014/main" id="{20779E53-6FBF-49D4-B71F-9C4591CB06D5}"/>
                </a:ext>
              </a:extLst>
            </p:cNvPr>
            <p:cNvSpPr/>
            <p:nvPr/>
          </p:nvSpPr>
          <p:spPr>
            <a:xfrm>
              <a:off x="49008" y="513130"/>
              <a:ext cx="3524400" cy="35229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nvGrpSpPr>
            <p:cNvPr id="5" name="Groupe 4" descr="Comment utiliser ce modèle&#10;">
              <a:extLst>
                <a:ext uri="{FF2B5EF4-FFF2-40B4-BE49-F238E27FC236}">
                  <a16:creationId xmlns:a16="http://schemas.microsoft.com/office/drawing/2014/main" id="{AF827C88-045E-4F68-9447-36B04E5AF96E}"/>
                </a:ext>
              </a:extLst>
            </p:cNvPr>
            <p:cNvGrpSpPr/>
            <p:nvPr/>
          </p:nvGrpSpPr>
          <p:grpSpPr>
            <a:xfrm>
              <a:off x="298484" y="589495"/>
              <a:ext cx="3002130" cy="3083313"/>
              <a:chOff x="1341135" y="527364"/>
              <a:chExt cx="3002130" cy="3083313"/>
            </a:xfrm>
          </p:grpSpPr>
          <p:sp>
            <p:nvSpPr>
              <p:cNvPr id="37" name="Ovale 36" title="Graphismes d’arrière-plan circulaires">
                <a:extLst>
                  <a:ext uri="{FF2B5EF4-FFF2-40B4-BE49-F238E27FC236}">
                    <a16:creationId xmlns:a16="http://schemas.microsoft.com/office/drawing/2014/main" id="{C51FBE48-2848-4EC5-89D6-C5C86C105FD1}"/>
                  </a:ext>
                </a:extLst>
              </p:cNvPr>
              <p:cNvSpPr/>
              <p:nvPr/>
            </p:nvSpPr>
            <p:spPr>
              <a:xfrm>
                <a:off x="1341135" y="814260"/>
                <a:ext cx="2796417" cy="279641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lnSpc>
                    <a:spcPts val="3000"/>
                  </a:lnSpc>
                </a:pPr>
                <a:r>
                  <a:rPr lang="fr-FR" sz="2400" b="1" dirty="0"/>
                  <a:t>Impact des datacenters sur la ville </a:t>
                </a:r>
                <a:endParaRPr lang="fr-FR" sz="2400" dirty="0"/>
              </a:p>
            </p:txBody>
          </p:sp>
          <p:sp>
            <p:nvSpPr>
              <p:cNvPr id="40" name="Ovale 39" title="Graphismes d’arrière-plan circulaires">
                <a:extLst>
                  <a:ext uri="{FF2B5EF4-FFF2-40B4-BE49-F238E27FC236}">
                    <a16:creationId xmlns:a16="http://schemas.microsoft.com/office/drawing/2014/main" id="{DDBE5AE1-0732-46F6-A796-4251201817EE}"/>
                  </a:ext>
                </a:extLst>
              </p:cNvPr>
              <p:cNvSpPr/>
              <p:nvPr/>
            </p:nvSpPr>
            <p:spPr>
              <a:xfrm>
                <a:off x="3125525" y="527364"/>
                <a:ext cx="1217740" cy="121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41" name="Ovale 40" title="Graphismes d’arrière-plan circulaires">
                <a:extLst>
                  <a:ext uri="{FF2B5EF4-FFF2-40B4-BE49-F238E27FC236}">
                    <a16:creationId xmlns:a16="http://schemas.microsoft.com/office/drawing/2014/main" id="{4571EFCA-4D6B-4975-BCE3-09C7F433B4DA}"/>
                  </a:ext>
                </a:extLst>
              </p:cNvPr>
              <p:cNvSpPr/>
              <p:nvPr/>
            </p:nvSpPr>
            <p:spPr>
              <a:xfrm>
                <a:off x="1537865" y="3001655"/>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38" name="Titre 2">
                <a:extLst>
                  <a:ext uri="{FF2B5EF4-FFF2-40B4-BE49-F238E27FC236}">
                    <a16:creationId xmlns:a16="http://schemas.microsoft.com/office/drawing/2014/main" id="{E3AEFCE0-0A87-4B19-ABDE-39B6D794A7ED}"/>
                  </a:ext>
                </a:extLst>
              </p:cNvPr>
              <p:cNvSpPr txBox="1">
                <a:spLocks/>
              </p:cNvSpPr>
              <p:nvPr/>
            </p:nvSpPr>
            <p:spPr>
              <a:xfrm>
                <a:off x="3133073" y="654208"/>
                <a:ext cx="1188691" cy="118682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pPr algn="ctr" rtl="0"/>
                <a:r>
                  <a:rPr lang="fr-FR" sz="7200" b="1" dirty="0">
                    <a:solidFill>
                      <a:schemeClr val="bg1"/>
                    </a:solidFill>
                    <a:latin typeface="Times New Roman" panose="02020603050405020304" pitchFamily="18" charset="0"/>
                    <a:cs typeface="Times New Roman" panose="02020603050405020304" pitchFamily="18" charset="0"/>
                  </a:rPr>
                  <a:t>?</a:t>
                </a:r>
              </a:p>
            </p:txBody>
          </p:sp>
        </p:grpSp>
      </p:grpSp>
      <p:sp>
        <p:nvSpPr>
          <p:cNvPr id="39" name="Zone de texte 38">
            <a:extLst>
              <a:ext uri="{FF2B5EF4-FFF2-40B4-BE49-F238E27FC236}">
                <a16:creationId xmlns:a16="http://schemas.microsoft.com/office/drawing/2014/main" id="{EE816D14-AD3C-4935-8CBF-20A2233CD8EE}"/>
              </a:ext>
            </a:extLst>
          </p:cNvPr>
          <p:cNvSpPr txBox="1"/>
          <p:nvPr/>
        </p:nvSpPr>
        <p:spPr>
          <a:xfrm>
            <a:off x="487030" y="3997487"/>
            <a:ext cx="2550340" cy="1754326"/>
          </a:xfrm>
          <a:prstGeom prst="rect">
            <a:avLst/>
          </a:prstGeom>
          <a:noFill/>
        </p:spPr>
        <p:txBody>
          <a:bodyPr wrap="square" rtlCol="0">
            <a:spAutoFit/>
          </a:bodyPr>
          <a:lstStyle/>
          <a:p>
            <a:pPr algn="just" rtl="0"/>
            <a:r>
              <a:rPr lang="fr-FR" sz="1200" dirty="0">
                <a:solidFill>
                  <a:schemeClr val="tx1">
                    <a:lumMod val="75000"/>
                    <a:lumOff val="25000"/>
                  </a:schemeClr>
                </a:solidFill>
              </a:rPr>
              <a:t>La présence d'un datacenter dans une ville peut avoir un impact significatif sur la consommation électrique et les émissions de gaz à effet de serre, en raison de la forte demande en énergie nécessaire pour faire fonctionner les équipements informatiques et les équipements de refroidissement.</a:t>
            </a:r>
          </a:p>
        </p:txBody>
      </p:sp>
      <p:sp>
        <p:nvSpPr>
          <p:cNvPr id="4" name="Title 3" hidden="1">
            <a:extLst>
              <a:ext uri="{FF2B5EF4-FFF2-40B4-BE49-F238E27FC236}">
                <a16:creationId xmlns:a16="http://schemas.microsoft.com/office/drawing/2014/main" id="{61A02E3A-E7B4-45B1-9EBC-3DB4D41F565D}"/>
              </a:ext>
            </a:extLst>
          </p:cNvPr>
          <p:cNvSpPr>
            <a:spLocks noGrp="1"/>
          </p:cNvSpPr>
          <p:nvPr>
            <p:ph type="title"/>
          </p:nvPr>
        </p:nvSpPr>
        <p:spPr/>
        <p:txBody>
          <a:bodyPr rtlCol="0"/>
          <a:lstStyle/>
          <a:p>
            <a:pPr rtl="0"/>
            <a:r>
              <a:rPr lang="fr"/>
              <a:t>How to customize this template</a:t>
            </a:r>
          </a:p>
        </p:txBody>
      </p:sp>
      <p:grpSp>
        <p:nvGrpSpPr>
          <p:cNvPr id="48" name="Groupe 47">
            <a:extLst>
              <a:ext uri="{FF2B5EF4-FFF2-40B4-BE49-F238E27FC236}">
                <a16:creationId xmlns:a16="http://schemas.microsoft.com/office/drawing/2014/main" id="{34C80FB2-B0F1-BDB5-CA8C-F44EEAC96702}"/>
              </a:ext>
            </a:extLst>
          </p:cNvPr>
          <p:cNvGrpSpPr/>
          <p:nvPr/>
        </p:nvGrpSpPr>
        <p:grpSpPr>
          <a:xfrm>
            <a:off x="3634052" y="167558"/>
            <a:ext cx="8416508" cy="6199681"/>
            <a:chOff x="3634052" y="167558"/>
            <a:chExt cx="8416508" cy="6199681"/>
          </a:xfrm>
        </p:grpSpPr>
        <p:grpSp>
          <p:nvGrpSpPr>
            <p:cNvPr id="31" name="Groupe 30">
              <a:extLst>
                <a:ext uri="{FF2B5EF4-FFF2-40B4-BE49-F238E27FC236}">
                  <a16:creationId xmlns:a16="http://schemas.microsoft.com/office/drawing/2014/main" id="{C7BD9107-AAFF-6708-0AC2-85D6D0927235}"/>
                </a:ext>
              </a:extLst>
            </p:cNvPr>
            <p:cNvGrpSpPr/>
            <p:nvPr/>
          </p:nvGrpSpPr>
          <p:grpSpPr>
            <a:xfrm>
              <a:off x="7538928" y="705258"/>
              <a:ext cx="4511632" cy="4680297"/>
              <a:chOff x="7538928" y="705258"/>
              <a:chExt cx="4511632" cy="4680297"/>
            </a:xfrm>
          </p:grpSpPr>
          <p:pic>
            <p:nvPicPr>
              <p:cNvPr id="7" name="Image 6" descr="Une image contenant graphique, diagramme circulaire&#10;&#10;Description générée automatiquement">
                <a:extLst>
                  <a:ext uri="{FF2B5EF4-FFF2-40B4-BE49-F238E27FC236}">
                    <a16:creationId xmlns:a16="http://schemas.microsoft.com/office/drawing/2014/main" id="{1184C37C-46D3-8278-2687-43C628EE328C}"/>
                  </a:ext>
                </a:extLst>
              </p:cNvPr>
              <p:cNvPicPr>
                <a:picLocks noChangeAspect="1"/>
              </p:cNvPicPr>
              <p:nvPr/>
            </p:nvPicPr>
            <p:blipFill>
              <a:blip r:embed="rId3"/>
              <a:stretch>
                <a:fillRect/>
              </a:stretch>
            </p:blipFill>
            <p:spPr>
              <a:xfrm>
                <a:off x="7538928" y="1544204"/>
                <a:ext cx="4511632" cy="3230948"/>
              </a:xfrm>
              <a:prstGeom prst="rect">
                <a:avLst/>
              </a:prstGeom>
            </p:spPr>
          </p:pic>
          <p:sp>
            <p:nvSpPr>
              <p:cNvPr id="8" name="Graphisme 6" title="Flèche - Instructions d’utilisation du modèle">
                <a:extLst>
                  <a:ext uri="{FF2B5EF4-FFF2-40B4-BE49-F238E27FC236}">
                    <a16:creationId xmlns:a16="http://schemas.microsoft.com/office/drawing/2014/main" id="{B380D939-B966-40C5-8110-A8705AE6EE34}"/>
                  </a:ext>
                </a:extLst>
              </p:cNvPr>
              <p:cNvSpPr/>
              <p:nvPr/>
            </p:nvSpPr>
            <p:spPr>
              <a:xfrm flipH="1">
                <a:off x="7648785" y="4620768"/>
                <a:ext cx="1828422" cy="764787"/>
              </a:xfrm>
              <a:custGeom>
                <a:avLst/>
                <a:gdLst>
                  <a:gd name="connsiteX0" fmla="*/ 626791 w 676275"/>
                  <a:gd name="connsiteY0" fmla="*/ 456724 h 666750"/>
                  <a:gd name="connsiteX1" fmla="*/ 624886 w 676275"/>
                  <a:gd name="connsiteY1" fmla="*/ 459581 h 666750"/>
                  <a:gd name="connsiteX2" fmla="*/ 500108 w 676275"/>
                  <a:gd name="connsiteY2" fmla="*/ 418624 h 666750"/>
                  <a:gd name="connsiteX3" fmla="*/ 465818 w 676275"/>
                  <a:gd name="connsiteY3" fmla="*/ 415766 h 666750"/>
                  <a:gd name="connsiteX4" fmla="*/ 470581 w 676275"/>
                  <a:gd name="connsiteY4" fmla="*/ 433864 h 666750"/>
                  <a:gd name="connsiteX5" fmla="*/ 605836 w 676275"/>
                  <a:gd name="connsiteY5" fmla="*/ 480536 h 666750"/>
                  <a:gd name="connsiteX6" fmla="*/ 544876 w 676275"/>
                  <a:gd name="connsiteY6" fmla="*/ 507206 h 666750"/>
                  <a:gd name="connsiteX7" fmla="*/ 475343 w 676275"/>
                  <a:gd name="connsiteY7" fmla="*/ 516731 h 666750"/>
                  <a:gd name="connsiteX8" fmla="*/ 456293 w 676275"/>
                  <a:gd name="connsiteY8" fmla="*/ 515779 h 666750"/>
                  <a:gd name="connsiteX9" fmla="*/ 446768 w 676275"/>
                  <a:gd name="connsiteY9" fmla="*/ 514826 h 666750"/>
                  <a:gd name="connsiteX10" fmla="*/ 442958 w 676275"/>
                  <a:gd name="connsiteY10" fmla="*/ 514826 h 666750"/>
                  <a:gd name="connsiteX11" fmla="*/ 441053 w 676275"/>
                  <a:gd name="connsiteY11" fmla="*/ 514826 h 666750"/>
                  <a:gd name="connsiteX12" fmla="*/ 440101 w 676275"/>
                  <a:gd name="connsiteY12" fmla="*/ 514826 h 666750"/>
                  <a:gd name="connsiteX13" fmla="*/ 422003 w 676275"/>
                  <a:gd name="connsiteY13" fmla="*/ 511016 h 666750"/>
                  <a:gd name="connsiteX14" fmla="*/ 406763 w 676275"/>
                  <a:gd name="connsiteY14" fmla="*/ 507206 h 666750"/>
                  <a:gd name="connsiteX15" fmla="*/ 339136 w 676275"/>
                  <a:gd name="connsiteY15" fmla="*/ 472916 h 666750"/>
                  <a:gd name="connsiteX16" fmla="*/ 220073 w 676275"/>
                  <a:gd name="connsiteY16" fmla="*/ 348139 h 666750"/>
                  <a:gd name="connsiteX17" fmla="*/ 132443 w 676275"/>
                  <a:gd name="connsiteY17" fmla="*/ 202406 h 666750"/>
                  <a:gd name="connsiteX18" fmla="*/ 56243 w 676275"/>
                  <a:gd name="connsiteY18" fmla="*/ 22384 h 666750"/>
                  <a:gd name="connsiteX19" fmla="*/ 27668 w 676275"/>
                  <a:gd name="connsiteY19" fmla="*/ 7144 h 666750"/>
                  <a:gd name="connsiteX20" fmla="*/ 7666 w 676275"/>
                  <a:gd name="connsiteY20" fmla="*/ 18574 h 666750"/>
                  <a:gd name="connsiteX21" fmla="*/ 171496 w 676275"/>
                  <a:gd name="connsiteY21" fmla="*/ 346234 h 666750"/>
                  <a:gd name="connsiteX22" fmla="*/ 299131 w 676275"/>
                  <a:gd name="connsiteY22" fmla="*/ 481489 h 666750"/>
                  <a:gd name="connsiteX23" fmla="*/ 467723 w 676275"/>
                  <a:gd name="connsiteY23" fmla="*/ 543401 h 666750"/>
                  <a:gd name="connsiteX24" fmla="*/ 576308 w 676275"/>
                  <a:gd name="connsiteY24" fmla="*/ 531971 h 666750"/>
                  <a:gd name="connsiteX25" fmla="*/ 510586 w 676275"/>
                  <a:gd name="connsiteY25" fmla="*/ 642461 h 666750"/>
                  <a:gd name="connsiteX26" fmla="*/ 524873 w 676275"/>
                  <a:gd name="connsiteY26" fmla="*/ 661511 h 666750"/>
                  <a:gd name="connsiteX27" fmla="*/ 556306 w 676275"/>
                  <a:gd name="connsiteY27" fmla="*/ 659606 h 666750"/>
                  <a:gd name="connsiteX28" fmla="*/ 660128 w 676275"/>
                  <a:gd name="connsiteY28" fmla="*/ 490061 h 666750"/>
                  <a:gd name="connsiteX29" fmla="*/ 669653 w 676275"/>
                  <a:gd name="connsiteY29" fmla="*/ 482441 h 666750"/>
                  <a:gd name="connsiteX30" fmla="*/ 668701 w 676275"/>
                  <a:gd name="connsiteY30" fmla="*/ 476726 h 666750"/>
                  <a:gd name="connsiteX31" fmla="*/ 670606 w 676275"/>
                  <a:gd name="connsiteY31" fmla="*/ 473869 h 666750"/>
                  <a:gd name="connsiteX32" fmla="*/ 626791 w 676275"/>
                  <a:gd name="connsiteY32" fmla="*/ 456724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6275" h="666750">
                    <a:moveTo>
                      <a:pt x="626791" y="456724"/>
                    </a:moveTo>
                    <a:cubicBezTo>
                      <a:pt x="625838" y="457676"/>
                      <a:pt x="625838" y="458629"/>
                      <a:pt x="624886" y="459581"/>
                    </a:cubicBezTo>
                    <a:cubicBezTo>
                      <a:pt x="582023" y="450056"/>
                      <a:pt x="540113" y="436721"/>
                      <a:pt x="500108" y="418624"/>
                    </a:cubicBezTo>
                    <a:cubicBezTo>
                      <a:pt x="490583" y="413861"/>
                      <a:pt x="476296" y="410051"/>
                      <a:pt x="465818" y="415766"/>
                    </a:cubicBezTo>
                    <a:cubicBezTo>
                      <a:pt x="456293" y="421481"/>
                      <a:pt x="463913" y="431006"/>
                      <a:pt x="470581" y="433864"/>
                    </a:cubicBezTo>
                    <a:cubicBezTo>
                      <a:pt x="514396" y="453866"/>
                      <a:pt x="559163" y="469106"/>
                      <a:pt x="605836" y="480536"/>
                    </a:cubicBezTo>
                    <a:cubicBezTo>
                      <a:pt x="586786" y="491966"/>
                      <a:pt x="566783" y="501491"/>
                      <a:pt x="544876" y="507206"/>
                    </a:cubicBezTo>
                    <a:cubicBezTo>
                      <a:pt x="522968" y="513874"/>
                      <a:pt x="496298" y="516731"/>
                      <a:pt x="475343" y="516731"/>
                    </a:cubicBezTo>
                    <a:cubicBezTo>
                      <a:pt x="468676" y="516731"/>
                      <a:pt x="462961" y="516731"/>
                      <a:pt x="456293" y="515779"/>
                    </a:cubicBezTo>
                    <a:cubicBezTo>
                      <a:pt x="453436" y="515779"/>
                      <a:pt x="449626" y="514826"/>
                      <a:pt x="446768" y="514826"/>
                    </a:cubicBezTo>
                    <a:cubicBezTo>
                      <a:pt x="445816" y="514826"/>
                      <a:pt x="443911" y="514826"/>
                      <a:pt x="442958" y="514826"/>
                    </a:cubicBezTo>
                    <a:cubicBezTo>
                      <a:pt x="442006" y="514826"/>
                      <a:pt x="442006" y="514826"/>
                      <a:pt x="441053" y="514826"/>
                    </a:cubicBezTo>
                    <a:cubicBezTo>
                      <a:pt x="441053" y="514826"/>
                      <a:pt x="440101" y="514826"/>
                      <a:pt x="440101" y="514826"/>
                    </a:cubicBezTo>
                    <a:cubicBezTo>
                      <a:pt x="434386" y="513874"/>
                      <a:pt x="427718" y="512921"/>
                      <a:pt x="422003" y="511016"/>
                    </a:cubicBezTo>
                    <a:cubicBezTo>
                      <a:pt x="414383" y="509111"/>
                      <a:pt x="413431" y="509111"/>
                      <a:pt x="406763" y="507206"/>
                    </a:cubicBezTo>
                    <a:cubicBezTo>
                      <a:pt x="382951" y="499586"/>
                      <a:pt x="361043" y="488156"/>
                      <a:pt x="339136" y="472916"/>
                    </a:cubicBezTo>
                    <a:cubicBezTo>
                      <a:pt x="292463" y="439579"/>
                      <a:pt x="253411" y="394811"/>
                      <a:pt x="220073" y="348139"/>
                    </a:cubicBezTo>
                    <a:cubicBezTo>
                      <a:pt x="186736" y="302419"/>
                      <a:pt x="157208" y="252889"/>
                      <a:pt x="132443" y="202406"/>
                    </a:cubicBezTo>
                    <a:cubicBezTo>
                      <a:pt x="103868" y="144304"/>
                      <a:pt x="79103" y="83344"/>
                      <a:pt x="56243" y="22384"/>
                    </a:cubicBezTo>
                    <a:cubicBezTo>
                      <a:pt x="52433" y="11906"/>
                      <a:pt x="38146" y="8096"/>
                      <a:pt x="27668" y="7144"/>
                    </a:cubicBezTo>
                    <a:cubicBezTo>
                      <a:pt x="21953" y="7144"/>
                      <a:pt x="3856" y="8096"/>
                      <a:pt x="7666" y="18574"/>
                    </a:cubicBezTo>
                    <a:cubicBezTo>
                      <a:pt x="50528" y="132874"/>
                      <a:pt x="99106" y="247174"/>
                      <a:pt x="171496" y="346234"/>
                    </a:cubicBezTo>
                    <a:cubicBezTo>
                      <a:pt x="207691" y="395764"/>
                      <a:pt x="249601" y="444341"/>
                      <a:pt x="299131" y="481489"/>
                    </a:cubicBezTo>
                    <a:cubicBezTo>
                      <a:pt x="348661" y="517684"/>
                      <a:pt x="406763" y="538639"/>
                      <a:pt x="467723" y="543401"/>
                    </a:cubicBezTo>
                    <a:cubicBezTo>
                      <a:pt x="503918" y="545306"/>
                      <a:pt x="541066" y="542449"/>
                      <a:pt x="576308" y="531971"/>
                    </a:cubicBezTo>
                    <a:cubicBezTo>
                      <a:pt x="553448" y="568166"/>
                      <a:pt x="531541" y="605314"/>
                      <a:pt x="510586" y="642461"/>
                    </a:cubicBezTo>
                    <a:cubicBezTo>
                      <a:pt x="505823" y="651986"/>
                      <a:pt x="517253" y="658654"/>
                      <a:pt x="524873" y="661511"/>
                    </a:cubicBezTo>
                    <a:cubicBezTo>
                      <a:pt x="531541" y="664369"/>
                      <a:pt x="551543" y="668179"/>
                      <a:pt x="556306" y="659606"/>
                    </a:cubicBezTo>
                    <a:cubicBezTo>
                      <a:pt x="588691" y="601504"/>
                      <a:pt x="622981" y="545306"/>
                      <a:pt x="660128" y="490061"/>
                    </a:cubicBezTo>
                    <a:cubicBezTo>
                      <a:pt x="664891" y="489109"/>
                      <a:pt x="668701" y="487204"/>
                      <a:pt x="669653" y="482441"/>
                    </a:cubicBezTo>
                    <a:cubicBezTo>
                      <a:pt x="670606" y="480536"/>
                      <a:pt x="669653" y="478631"/>
                      <a:pt x="668701" y="476726"/>
                    </a:cubicBezTo>
                    <a:cubicBezTo>
                      <a:pt x="669653" y="475774"/>
                      <a:pt x="669653" y="474821"/>
                      <a:pt x="670606" y="473869"/>
                    </a:cubicBezTo>
                    <a:cubicBezTo>
                      <a:pt x="683941" y="457676"/>
                      <a:pt x="636316" y="443389"/>
                      <a:pt x="626791" y="456724"/>
                    </a:cubicBezTo>
                    <a:close/>
                  </a:path>
                </a:pathLst>
              </a:custGeom>
              <a:solidFill>
                <a:schemeClr val="accent3"/>
              </a:solidFill>
              <a:ln w="9525" cap="flat">
                <a:noFill/>
                <a:prstDash val="solid"/>
                <a:miter/>
              </a:ln>
              <a:effectLst>
                <a:outerShdw blurRad="50800" dist="38100" dir="2700000" algn="tl" rotWithShape="0">
                  <a:prstClr val="black">
                    <a:alpha val="40000"/>
                  </a:prstClr>
                </a:outerShdw>
              </a:effectLst>
            </p:spPr>
            <p:txBody>
              <a:bodyPr rtlCol="0" anchor="ctr"/>
              <a:lstStyle/>
              <a:p>
                <a:pPr rtl="0"/>
                <a:endParaRPr lang="fr-FR"/>
              </a:p>
            </p:txBody>
          </p:sp>
          <p:sp>
            <p:nvSpPr>
              <p:cNvPr id="32" name="Graphisme 18" title="Flèche - Instructions d’utilisation du modèle">
                <a:extLst>
                  <a:ext uri="{FF2B5EF4-FFF2-40B4-BE49-F238E27FC236}">
                    <a16:creationId xmlns:a16="http://schemas.microsoft.com/office/drawing/2014/main" id="{1C423936-E785-4AA4-AE30-B44E99C3D5C5}"/>
                  </a:ext>
                </a:extLst>
              </p:cNvPr>
              <p:cNvSpPr/>
              <p:nvPr/>
            </p:nvSpPr>
            <p:spPr>
              <a:xfrm rot="9027525" flipV="1">
                <a:off x="8124834" y="705258"/>
                <a:ext cx="1237726" cy="152438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accent2"/>
              </a:solidFill>
              <a:ln w="9525" cap="flat">
                <a:noFill/>
                <a:prstDash val="solid"/>
                <a:miter/>
              </a:ln>
              <a:effectLst>
                <a:outerShdw blurRad="50800" dist="38100" dir="2700000" algn="tl" rotWithShape="0">
                  <a:prstClr val="black">
                    <a:alpha val="40000"/>
                  </a:prstClr>
                </a:outerShdw>
              </a:effectLst>
            </p:spPr>
            <p:txBody>
              <a:bodyPr rtlCol="0" anchor="ctr"/>
              <a:lstStyle/>
              <a:p>
                <a:pPr rtl="0"/>
                <a:endParaRPr lang="fr-FR"/>
              </a:p>
            </p:txBody>
          </p:sp>
        </p:grpSp>
        <p:grpSp>
          <p:nvGrpSpPr>
            <p:cNvPr id="47" name="Groupe 46">
              <a:extLst>
                <a:ext uri="{FF2B5EF4-FFF2-40B4-BE49-F238E27FC236}">
                  <a16:creationId xmlns:a16="http://schemas.microsoft.com/office/drawing/2014/main" id="{051B968B-31F7-82A8-D7FF-AF52F963F020}"/>
                </a:ext>
              </a:extLst>
            </p:cNvPr>
            <p:cNvGrpSpPr/>
            <p:nvPr/>
          </p:nvGrpSpPr>
          <p:grpSpPr>
            <a:xfrm>
              <a:off x="3634052" y="167558"/>
              <a:ext cx="4014733" cy="6199681"/>
              <a:chOff x="3634052" y="167558"/>
              <a:chExt cx="4014733" cy="6199681"/>
            </a:xfrm>
          </p:grpSpPr>
          <p:grpSp>
            <p:nvGrpSpPr>
              <p:cNvPr id="33" name="Groupe 32">
                <a:extLst>
                  <a:ext uri="{FF2B5EF4-FFF2-40B4-BE49-F238E27FC236}">
                    <a16:creationId xmlns:a16="http://schemas.microsoft.com/office/drawing/2014/main" id="{9DD07B50-A240-2F39-988E-F8FB9450A84D}"/>
                  </a:ext>
                </a:extLst>
              </p:cNvPr>
              <p:cNvGrpSpPr/>
              <p:nvPr/>
            </p:nvGrpSpPr>
            <p:grpSpPr>
              <a:xfrm>
                <a:off x="3924404" y="167558"/>
                <a:ext cx="3724381" cy="2899795"/>
                <a:chOff x="3924404" y="167558"/>
                <a:chExt cx="3724381" cy="2899795"/>
              </a:xfrm>
            </p:grpSpPr>
            <p:pic>
              <p:nvPicPr>
                <p:cNvPr id="30" name="Image 29" descr="Une image contenant graphique&#10;&#10;Description générée automatiquement">
                  <a:extLst>
                    <a:ext uri="{FF2B5EF4-FFF2-40B4-BE49-F238E27FC236}">
                      <a16:creationId xmlns:a16="http://schemas.microsoft.com/office/drawing/2014/main" id="{BE52FA0B-5949-77F6-D915-5C70A97A8487}"/>
                    </a:ext>
                  </a:extLst>
                </p:cNvPr>
                <p:cNvPicPr>
                  <a:picLocks noChangeAspect="1"/>
                </p:cNvPicPr>
                <p:nvPr/>
              </p:nvPicPr>
              <p:blipFill>
                <a:blip r:embed="rId4"/>
                <a:stretch>
                  <a:fillRect/>
                </a:stretch>
              </p:blipFill>
              <p:spPr>
                <a:xfrm>
                  <a:off x="3924404" y="167558"/>
                  <a:ext cx="3610787" cy="2899795"/>
                </a:xfrm>
                <a:prstGeom prst="rect">
                  <a:avLst/>
                </a:prstGeom>
              </p:spPr>
            </p:pic>
            <p:sp>
              <p:nvSpPr>
                <p:cNvPr id="23" name="Zone de texte 22">
                  <a:extLst>
                    <a:ext uri="{FF2B5EF4-FFF2-40B4-BE49-F238E27FC236}">
                      <a16:creationId xmlns:a16="http://schemas.microsoft.com/office/drawing/2014/main" id="{92C20CDD-0E88-460E-B553-CC0BFE2D7E81}"/>
                    </a:ext>
                  </a:extLst>
                </p:cNvPr>
                <p:cNvSpPr txBox="1"/>
                <p:nvPr/>
              </p:nvSpPr>
              <p:spPr>
                <a:xfrm>
                  <a:off x="4530154" y="275317"/>
                  <a:ext cx="3118631" cy="430887"/>
                </a:xfrm>
                <a:prstGeom prst="rect">
                  <a:avLst/>
                </a:prstGeom>
                <a:noFill/>
              </p:spPr>
              <p:txBody>
                <a:bodyPr wrap="square" rtlCol="0">
                  <a:spAutoFit/>
                </a:bodyPr>
                <a:lstStyle/>
                <a:p>
                  <a:pPr algn="ctr" rtl="0"/>
                  <a:r>
                    <a:rPr lang="fr-FR" sz="1100" b="1" dirty="0"/>
                    <a:t>Distribution des types de propriété principaux ayant un Data Center en leur sein</a:t>
                  </a:r>
                </a:p>
              </p:txBody>
            </p:sp>
          </p:grpSp>
          <p:pic>
            <p:nvPicPr>
              <p:cNvPr id="28" name="Image 27" descr="Une image contenant graphique&#10;&#10;Description générée automatiquement">
                <a:extLst>
                  <a:ext uri="{FF2B5EF4-FFF2-40B4-BE49-F238E27FC236}">
                    <a16:creationId xmlns:a16="http://schemas.microsoft.com/office/drawing/2014/main" id="{00E609E8-D8D1-EF82-2E49-E3FC8B333034}"/>
                  </a:ext>
                </a:extLst>
              </p:cNvPr>
              <p:cNvPicPr>
                <a:picLocks noChangeAspect="1"/>
              </p:cNvPicPr>
              <p:nvPr/>
            </p:nvPicPr>
            <p:blipFill>
              <a:blip r:embed="rId5"/>
              <a:stretch>
                <a:fillRect/>
              </a:stretch>
            </p:blipFill>
            <p:spPr>
              <a:xfrm>
                <a:off x="3634052" y="3382062"/>
                <a:ext cx="3905081" cy="2985177"/>
              </a:xfrm>
              <a:prstGeom prst="rect">
                <a:avLst/>
              </a:prstGeom>
            </p:spPr>
          </p:pic>
          <p:sp>
            <p:nvSpPr>
              <p:cNvPr id="14" name="Zone de texte 13">
                <a:extLst>
                  <a:ext uri="{FF2B5EF4-FFF2-40B4-BE49-F238E27FC236}">
                    <a16:creationId xmlns:a16="http://schemas.microsoft.com/office/drawing/2014/main" id="{7EAFFD73-4869-4CC3-8C60-E7C58E91DDE1}"/>
                  </a:ext>
                </a:extLst>
              </p:cNvPr>
              <p:cNvSpPr txBox="1"/>
              <p:nvPr/>
            </p:nvSpPr>
            <p:spPr>
              <a:xfrm>
                <a:off x="4653073" y="3521000"/>
                <a:ext cx="2419144" cy="430887"/>
              </a:xfrm>
              <a:prstGeom prst="rect">
                <a:avLst/>
              </a:prstGeom>
              <a:noFill/>
            </p:spPr>
            <p:txBody>
              <a:bodyPr wrap="square" rtlCol="0">
                <a:spAutoFit/>
              </a:bodyPr>
              <a:lstStyle/>
              <a:p>
                <a:pPr algn="ctr" rtl="0"/>
                <a:r>
                  <a:rPr lang="fr-FR" sz="1100" b="1" dirty="0"/>
                  <a:t>Distribution des types de propriété sans Data Center</a:t>
                </a:r>
              </a:p>
            </p:txBody>
          </p:sp>
        </p:grpSp>
      </p:grpSp>
      <p:cxnSp>
        <p:nvCxnSpPr>
          <p:cNvPr id="26" name="Connecteur droit 25" descr="Séparateur de diapositive">
            <a:extLst>
              <a:ext uri="{FF2B5EF4-FFF2-40B4-BE49-F238E27FC236}">
                <a16:creationId xmlns:a16="http://schemas.microsoft.com/office/drawing/2014/main" id="{468944F0-1E0E-AF70-7E28-430749756655}"/>
              </a:ext>
              <a:ext uri="{C183D7F6-B498-43B3-948B-1728B52AA6E4}">
                <adec:decorative xmlns:adec="http://schemas.microsoft.com/office/drawing/2017/decorative" val="1"/>
              </a:ext>
            </a:extLst>
          </p:cNvPr>
          <p:cNvCxnSpPr>
            <a:cxnSpLocks/>
          </p:cNvCxnSpPr>
          <p:nvPr/>
        </p:nvCxnSpPr>
        <p:spPr>
          <a:xfrm>
            <a:off x="4565340" y="3294176"/>
            <a:ext cx="240182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50" name="Image 49">
            <a:extLst>
              <a:ext uri="{FF2B5EF4-FFF2-40B4-BE49-F238E27FC236}">
                <a16:creationId xmlns:a16="http://schemas.microsoft.com/office/drawing/2014/main" id="{D7CA9833-8017-9234-FBD8-7E6EC61C4654}"/>
              </a:ext>
            </a:extLst>
          </p:cNvPr>
          <p:cNvPicPr>
            <a:picLocks noChangeAspect="1"/>
          </p:cNvPicPr>
          <p:nvPr/>
        </p:nvPicPr>
        <p:blipFill>
          <a:blip r:embed="rId6"/>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sp>
        <p:nvSpPr>
          <p:cNvPr id="3" name="Espace réservé du pied de page 2">
            <a:extLst>
              <a:ext uri="{FF2B5EF4-FFF2-40B4-BE49-F238E27FC236}">
                <a16:creationId xmlns:a16="http://schemas.microsoft.com/office/drawing/2014/main" id="{9D074645-E01F-45E8-E9CD-817DB8878296}"/>
              </a:ext>
            </a:extLst>
          </p:cNvPr>
          <p:cNvSpPr>
            <a:spLocks noGrp="1"/>
          </p:cNvSpPr>
          <p:nvPr>
            <p:ph type="ftr" sz="quarter" idx="12"/>
          </p:nvPr>
        </p:nvSpPr>
        <p:spPr/>
        <p:txBody>
          <a:bodyPr/>
          <a:lstStyle/>
          <a:p>
            <a:pPr rtl="0"/>
            <a:r>
              <a:rPr lang="fr-FR" noProof="0"/>
              <a:t>Alpha Oumar DIALLO</a:t>
            </a:r>
          </a:p>
        </p:txBody>
      </p:sp>
    </p:spTree>
    <p:extLst>
      <p:ext uri="{BB962C8B-B14F-4D97-AF65-F5344CB8AC3E}">
        <p14:creationId xmlns:p14="http://schemas.microsoft.com/office/powerpoint/2010/main" val="742591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fr-FR" sz="2400" dirty="0"/>
              <a:t>Les corrélations linéaires entre variables …</a:t>
            </a:r>
          </a:p>
        </p:txBody>
      </p:sp>
      <p:pic>
        <p:nvPicPr>
          <p:cNvPr id="17" name="Image 16">
            <a:extLst>
              <a:ext uri="{FF2B5EF4-FFF2-40B4-BE49-F238E27FC236}">
                <a16:creationId xmlns:a16="http://schemas.microsoft.com/office/drawing/2014/main" id="{636A0643-5039-82C3-E9C5-EB172BA2DFE9}"/>
              </a:ext>
            </a:extLst>
          </p:cNvPr>
          <p:cNvPicPr>
            <a:picLocks noChangeAspect="1"/>
          </p:cNvPicPr>
          <p:nvPr/>
        </p:nvPicPr>
        <p:blipFill>
          <a:blip r:embed="rId3"/>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cxnSp>
        <p:nvCxnSpPr>
          <p:cNvPr id="3" name="Connecteur droit 2" descr="Séparateur de diapositive">
            <a:extLst>
              <a:ext uri="{FF2B5EF4-FFF2-40B4-BE49-F238E27FC236}">
                <a16:creationId xmlns:a16="http://schemas.microsoft.com/office/drawing/2014/main" id="{32B76B6C-9E17-BB96-DBFC-290480E48C11}"/>
              </a:ext>
              <a:ext uri="{C183D7F6-B498-43B3-948B-1728B52AA6E4}">
                <adec:decorative xmlns:adec="http://schemas.microsoft.com/office/drawing/2017/decorative" val="1"/>
              </a:ext>
            </a:extLst>
          </p:cNvPr>
          <p:cNvCxnSpPr>
            <a:cxnSpLocks/>
          </p:cNvCxnSpPr>
          <p:nvPr/>
        </p:nvCxnSpPr>
        <p:spPr>
          <a:xfrm>
            <a:off x="841248" y="1026464"/>
            <a:ext cx="368751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C9295432-C318-32B5-35A7-31C0180F8587}"/>
              </a:ext>
            </a:extLst>
          </p:cNvPr>
          <p:cNvSpPr txBox="1"/>
          <p:nvPr/>
        </p:nvSpPr>
        <p:spPr>
          <a:xfrm>
            <a:off x="6425186" y="1905506"/>
            <a:ext cx="4633717" cy="3046988"/>
          </a:xfrm>
          <a:prstGeom prst="rect">
            <a:avLst/>
          </a:prstGeom>
          <a:noFill/>
        </p:spPr>
        <p:txBody>
          <a:bodyPr wrap="square" rtlCol="0">
            <a:spAutoFit/>
          </a:bodyPr>
          <a:lstStyle/>
          <a:p>
            <a:pPr algn="just"/>
            <a:r>
              <a:rPr lang="fr-FR" sz="1200" dirty="0"/>
              <a:t>La </a:t>
            </a:r>
            <a:r>
              <a:rPr lang="fr-FR" sz="1200" dirty="0" err="1"/>
              <a:t>Heatmap</a:t>
            </a:r>
            <a:r>
              <a:rPr lang="fr-FR" sz="1200" dirty="0"/>
              <a:t> ci-contre nous permet de visualiser les variables présentant de fortes corrélations linéaires.</a:t>
            </a:r>
          </a:p>
          <a:p>
            <a:pPr algn="just"/>
            <a:endParaRPr lang="fr-FR" sz="1200" dirty="0"/>
          </a:p>
          <a:p>
            <a:pPr algn="just"/>
            <a:endParaRPr lang="fr-FR" sz="1200" dirty="0"/>
          </a:p>
          <a:p>
            <a:pPr algn="just"/>
            <a:r>
              <a:rPr lang="fr-FR" sz="1200" dirty="0"/>
              <a:t>Ces indications sont importantes pour nos futures modélisations afin d’éviter le phénomène de multi colinéarité.</a:t>
            </a:r>
          </a:p>
          <a:p>
            <a:pPr algn="just"/>
            <a:endParaRPr lang="fr-FR" sz="1200" dirty="0"/>
          </a:p>
          <a:p>
            <a:pPr algn="just"/>
            <a:endParaRPr lang="fr-FR" sz="1200" dirty="0"/>
          </a:p>
          <a:p>
            <a:pPr algn="just"/>
            <a:r>
              <a:rPr lang="fr-FR" sz="1200" b="1" dirty="0">
                <a:solidFill>
                  <a:srgbClr val="FF0000"/>
                </a:solidFill>
              </a:rPr>
              <a:t>-&gt;</a:t>
            </a:r>
            <a:r>
              <a:rPr lang="fr-FR" sz="1200" b="1" dirty="0"/>
              <a:t> ici dans les tons rouges / orangé, sont représentées les variables les plus corrélées.</a:t>
            </a:r>
          </a:p>
          <a:p>
            <a:pPr algn="just"/>
            <a:endParaRPr lang="fr-FR" sz="1200" b="1" dirty="0"/>
          </a:p>
          <a:p>
            <a:pPr algn="just"/>
            <a:endParaRPr lang="fr-FR" sz="1200" b="1" dirty="0"/>
          </a:p>
          <a:p>
            <a:pPr algn="just"/>
            <a:endParaRPr lang="fr-FR" sz="1200" b="1" dirty="0"/>
          </a:p>
          <a:p>
            <a:pPr algn="just"/>
            <a:r>
              <a:rPr lang="fr-FR" sz="1200" dirty="0"/>
              <a:t>Les variables à prédire </a:t>
            </a:r>
            <a:r>
              <a:rPr lang="fr-FR" sz="1200" b="1" dirty="0" err="1"/>
              <a:t>TotalGHGEmission</a:t>
            </a:r>
            <a:r>
              <a:rPr lang="fr-FR" sz="1200" b="1" dirty="0"/>
              <a:t> </a:t>
            </a:r>
            <a:r>
              <a:rPr lang="fr-FR" sz="1200" dirty="0"/>
              <a:t>et </a:t>
            </a:r>
            <a:r>
              <a:rPr lang="fr-FR" sz="1200" b="1" dirty="0" err="1"/>
              <a:t>SiteEnergyUse</a:t>
            </a:r>
            <a:r>
              <a:rPr lang="fr-FR" sz="1200" b="1" dirty="0"/>
              <a:t> </a:t>
            </a:r>
            <a:r>
              <a:rPr lang="fr-FR" sz="1200" dirty="0"/>
              <a:t>sont déjà bien corrélées. Elles sont également corrélées aux variables des relevés mais aussi aux surfaces des bâtiments.</a:t>
            </a:r>
          </a:p>
        </p:txBody>
      </p:sp>
      <p:cxnSp>
        <p:nvCxnSpPr>
          <p:cNvPr id="15" name="Connecteur droit 14" descr="Séparateur de diapositive">
            <a:extLst>
              <a:ext uri="{FF2B5EF4-FFF2-40B4-BE49-F238E27FC236}">
                <a16:creationId xmlns:a16="http://schemas.microsoft.com/office/drawing/2014/main" id="{566735B2-BC20-98EA-1F92-2C04BA9445AF}"/>
              </a:ext>
              <a:ext uri="{C183D7F6-B498-43B3-948B-1728B52AA6E4}">
                <adec:decorative xmlns:adec="http://schemas.microsoft.com/office/drawing/2017/decorative" val="1"/>
              </a:ext>
            </a:extLst>
          </p:cNvPr>
          <p:cNvCxnSpPr>
            <a:cxnSpLocks/>
          </p:cNvCxnSpPr>
          <p:nvPr/>
        </p:nvCxnSpPr>
        <p:spPr>
          <a:xfrm>
            <a:off x="6096000" y="2651404"/>
            <a:ext cx="0" cy="155519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22" name="Image 21" descr="Une image contenant graphique&#10;&#10;Description générée automatiquement">
            <a:extLst>
              <a:ext uri="{FF2B5EF4-FFF2-40B4-BE49-F238E27FC236}">
                <a16:creationId xmlns:a16="http://schemas.microsoft.com/office/drawing/2014/main" id="{9A766CF1-9066-2D4B-4C60-BAA2F95D3D62}"/>
              </a:ext>
            </a:extLst>
          </p:cNvPr>
          <p:cNvPicPr>
            <a:picLocks noChangeAspect="1"/>
          </p:cNvPicPr>
          <p:nvPr/>
        </p:nvPicPr>
        <p:blipFill>
          <a:blip r:embed="rId4"/>
          <a:stretch>
            <a:fillRect/>
          </a:stretch>
        </p:blipFill>
        <p:spPr>
          <a:xfrm>
            <a:off x="718306" y="1152709"/>
            <a:ext cx="5048509" cy="5080261"/>
          </a:xfrm>
          <a:prstGeom prst="rect">
            <a:avLst/>
          </a:prstGeom>
        </p:spPr>
      </p:pic>
      <p:sp>
        <p:nvSpPr>
          <p:cNvPr id="4" name="Espace réservé du pied de page 3">
            <a:extLst>
              <a:ext uri="{FF2B5EF4-FFF2-40B4-BE49-F238E27FC236}">
                <a16:creationId xmlns:a16="http://schemas.microsoft.com/office/drawing/2014/main" id="{79BA0427-E5D7-F4E3-EDD6-58653B6DAB13}"/>
              </a:ext>
            </a:extLst>
          </p:cNvPr>
          <p:cNvSpPr>
            <a:spLocks noGrp="1"/>
          </p:cNvSpPr>
          <p:nvPr>
            <p:ph type="ftr" sz="quarter" idx="12"/>
          </p:nvPr>
        </p:nvSpPr>
        <p:spPr/>
        <p:txBody>
          <a:bodyPr/>
          <a:lstStyle/>
          <a:p>
            <a:pPr rtl="0"/>
            <a:r>
              <a:rPr lang="fr-FR" noProof="0"/>
              <a:t>Alpha Oumar DIALLO</a:t>
            </a:r>
          </a:p>
        </p:txBody>
      </p:sp>
    </p:spTree>
    <p:extLst>
      <p:ext uri="{BB962C8B-B14F-4D97-AF65-F5344CB8AC3E}">
        <p14:creationId xmlns:p14="http://schemas.microsoft.com/office/powerpoint/2010/main" val="176929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image 8">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3"/>
          <a:srcRect/>
          <a:stretch/>
        </p:blipFill>
        <p:spPr/>
      </p:pic>
      <p:sp>
        <p:nvSpPr>
          <p:cNvPr id="20" name="Rectangle 19" descr="Bloc d’accentuation">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fr-FR"/>
          </a:p>
        </p:txBody>
      </p:sp>
      <p:sp>
        <p:nvSpPr>
          <p:cNvPr id="2" name="Titre 1">
            <a:extLst>
              <a:ext uri="{FF2B5EF4-FFF2-40B4-BE49-F238E27FC236}">
                <a16:creationId xmlns:a16="http://schemas.microsoft.com/office/drawing/2014/main" id="{3560F281-4FF6-4617-A809-AC9C15ECF18A}"/>
              </a:ext>
            </a:extLst>
          </p:cNvPr>
          <p:cNvSpPr>
            <a:spLocks noGrp="1"/>
          </p:cNvSpPr>
          <p:nvPr>
            <p:ph type="title"/>
          </p:nvPr>
        </p:nvSpPr>
        <p:spPr/>
        <p:txBody>
          <a:bodyPr rtlCol="0"/>
          <a:lstStyle/>
          <a:p>
            <a:pPr algn="ctr" rtl="0"/>
            <a:r>
              <a:rPr lang="fr-FR" sz="4800" dirty="0"/>
              <a:t>Problématique</a:t>
            </a:r>
          </a:p>
        </p:txBody>
      </p:sp>
      <p:sp>
        <p:nvSpPr>
          <p:cNvPr id="3" name="Espace réservé du texte 2">
            <a:extLst>
              <a:ext uri="{FF2B5EF4-FFF2-40B4-BE49-F238E27FC236}">
                <a16:creationId xmlns:a16="http://schemas.microsoft.com/office/drawing/2014/main" id="{611DC577-0A95-47D0-95D9-5F8DA763D46B}"/>
              </a:ext>
            </a:extLst>
          </p:cNvPr>
          <p:cNvSpPr>
            <a:spLocks noGrp="1"/>
          </p:cNvSpPr>
          <p:nvPr>
            <p:ph type="body" sz="quarter" idx="32"/>
          </p:nvPr>
        </p:nvSpPr>
        <p:spPr/>
        <p:txBody>
          <a:bodyPr rtlCol="0"/>
          <a:lstStyle/>
          <a:p>
            <a:pPr algn="ctr" rtl="0"/>
            <a:r>
              <a:rPr lang="fr-FR" dirty="0"/>
              <a:t>Pour atteindre son objectif de ville neutre en émissions de carbone en 2050</a:t>
            </a:r>
          </a:p>
          <a:p>
            <a:pPr algn="ctr" rtl="0"/>
            <a:r>
              <a:rPr lang="fr-FR" dirty="0"/>
              <a:t>ville de </a:t>
            </a:r>
            <a:r>
              <a:rPr lang="fr-FR" b="1" dirty="0"/>
              <a:t>Seattle</a:t>
            </a:r>
          </a:p>
        </p:txBody>
      </p:sp>
      <p:pic>
        <p:nvPicPr>
          <p:cNvPr id="7" name="Image 6">
            <a:extLst>
              <a:ext uri="{FF2B5EF4-FFF2-40B4-BE49-F238E27FC236}">
                <a16:creationId xmlns:a16="http://schemas.microsoft.com/office/drawing/2014/main" id="{9F21DDA7-2C12-D55A-6A80-04A8860067EC}"/>
              </a:ext>
            </a:extLst>
          </p:cNvPr>
          <p:cNvPicPr>
            <a:picLocks noChangeAspect="1"/>
          </p:cNvPicPr>
          <p:nvPr/>
        </p:nvPicPr>
        <p:blipFill>
          <a:blip r:embed="rId4"/>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sp>
        <p:nvSpPr>
          <p:cNvPr id="8" name="ZoneTexte 7">
            <a:extLst>
              <a:ext uri="{FF2B5EF4-FFF2-40B4-BE49-F238E27FC236}">
                <a16:creationId xmlns:a16="http://schemas.microsoft.com/office/drawing/2014/main" id="{619A9C47-FE30-CF1F-18D0-6809A9E236BD}"/>
              </a:ext>
            </a:extLst>
          </p:cNvPr>
          <p:cNvSpPr txBox="1"/>
          <p:nvPr/>
        </p:nvSpPr>
        <p:spPr>
          <a:xfrm>
            <a:off x="304800" y="791076"/>
            <a:ext cx="5498592" cy="923330"/>
          </a:xfrm>
          <a:prstGeom prst="rect">
            <a:avLst/>
          </a:prstGeom>
          <a:noFill/>
        </p:spPr>
        <p:txBody>
          <a:bodyPr wrap="square" rtlCol="0">
            <a:spAutoFit/>
          </a:bodyPr>
          <a:lstStyle/>
          <a:p>
            <a:pPr algn="just"/>
            <a:r>
              <a:rPr lang="fr-FR" dirty="0"/>
              <a:t>La ville de Seattle s’intéresse de près aux </a:t>
            </a:r>
            <a:r>
              <a:rPr lang="fr-FR" b="1" dirty="0"/>
              <a:t>émissions de CO2 et la consommation totale d’énergie </a:t>
            </a:r>
            <a:r>
              <a:rPr lang="fr-FR" dirty="0"/>
              <a:t>de bâtiments non destinés à l’habitation.</a:t>
            </a:r>
          </a:p>
        </p:txBody>
      </p:sp>
      <p:pic>
        <p:nvPicPr>
          <p:cNvPr id="11" name="Image 10" descr="Une image contenant logo&#10;&#10;Description générée automatiquement">
            <a:extLst>
              <a:ext uri="{FF2B5EF4-FFF2-40B4-BE49-F238E27FC236}">
                <a16:creationId xmlns:a16="http://schemas.microsoft.com/office/drawing/2014/main" id="{9465A90F-A551-8C13-91BA-E0DD2B88E3E3}"/>
              </a:ext>
            </a:extLst>
          </p:cNvPr>
          <p:cNvPicPr>
            <a:picLocks noChangeAspect="1"/>
          </p:cNvPicPr>
          <p:nvPr/>
        </p:nvPicPr>
        <p:blipFill>
          <a:blip r:embed="rId5"/>
          <a:stretch>
            <a:fillRect/>
          </a:stretch>
        </p:blipFill>
        <p:spPr>
          <a:xfrm>
            <a:off x="1364742" y="1826253"/>
            <a:ext cx="2926842" cy="1340000"/>
          </a:xfrm>
          <a:prstGeom prst="rect">
            <a:avLst/>
          </a:prstGeom>
        </p:spPr>
      </p:pic>
      <p:sp>
        <p:nvSpPr>
          <p:cNvPr id="12" name="ZoneTexte 11">
            <a:extLst>
              <a:ext uri="{FF2B5EF4-FFF2-40B4-BE49-F238E27FC236}">
                <a16:creationId xmlns:a16="http://schemas.microsoft.com/office/drawing/2014/main" id="{3BDA8C49-8E6B-3BAE-3E03-E2CB3B3AD35D}"/>
              </a:ext>
            </a:extLst>
          </p:cNvPr>
          <p:cNvSpPr txBox="1"/>
          <p:nvPr/>
        </p:nvSpPr>
        <p:spPr>
          <a:xfrm>
            <a:off x="304800" y="3278100"/>
            <a:ext cx="5498592" cy="2862322"/>
          </a:xfrm>
          <a:prstGeom prst="rect">
            <a:avLst/>
          </a:prstGeom>
          <a:noFill/>
        </p:spPr>
        <p:txBody>
          <a:bodyPr wrap="square" rtlCol="0">
            <a:spAutoFit/>
          </a:bodyPr>
          <a:lstStyle/>
          <a:p>
            <a:pPr algn="just"/>
            <a:r>
              <a:rPr lang="fr-FR" dirty="0"/>
              <a:t>Nous sommes donc missionnés pour analyser les données passées et mettre en place des </a:t>
            </a:r>
            <a:r>
              <a:rPr lang="fr-FR" b="1" dirty="0"/>
              <a:t>algorithmes de Machine Learning </a:t>
            </a:r>
            <a:r>
              <a:rPr lang="fr-FR" dirty="0"/>
              <a:t>pour prédire les données futures qui n’ont pas encore été mesurées.</a:t>
            </a:r>
          </a:p>
          <a:p>
            <a:pPr algn="just"/>
            <a:endParaRPr lang="fr-FR" dirty="0"/>
          </a:p>
          <a:p>
            <a:pPr algn="just"/>
            <a:r>
              <a:rPr lang="fr-FR" dirty="0"/>
              <a:t>Les données utilisées sont issues des déclarations des </a:t>
            </a:r>
            <a:r>
              <a:rPr lang="fr-FR" b="1" dirty="0"/>
              <a:t>propriétaires de bâtiments non résidentiels et multifamiliaux </a:t>
            </a:r>
            <a:r>
              <a:rPr lang="fr-FR" dirty="0"/>
              <a:t>qu'ils suivent leur performance énergétique et qu'ils fassent un rapport annuel à la ville de Seattle.</a:t>
            </a:r>
          </a:p>
        </p:txBody>
      </p:sp>
      <p:sp>
        <p:nvSpPr>
          <p:cNvPr id="4" name="Espace réservé du pied de page 3">
            <a:extLst>
              <a:ext uri="{FF2B5EF4-FFF2-40B4-BE49-F238E27FC236}">
                <a16:creationId xmlns:a16="http://schemas.microsoft.com/office/drawing/2014/main" id="{4A624817-A471-B32A-C9C3-7CA9F1ED8CFE}"/>
              </a:ext>
            </a:extLst>
          </p:cNvPr>
          <p:cNvSpPr>
            <a:spLocks noGrp="1"/>
          </p:cNvSpPr>
          <p:nvPr>
            <p:ph type="ftr" sz="quarter" idx="13"/>
          </p:nvPr>
        </p:nvSpPr>
        <p:spPr/>
        <p:txBody>
          <a:bodyPr/>
          <a:lstStyle/>
          <a:p>
            <a:pPr rtl="0"/>
            <a:r>
              <a:rPr lang="fr-FR" noProof="0"/>
              <a:t>Alpha Oumar DIALLO</a:t>
            </a:r>
          </a:p>
        </p:txBody>
      </p:sp>
    </p:spTree>
    <p:extLst>
      <p:ext uri="{BB962C8B-B14F-4D97-AF65-F5344CB8AC3E}">
        <p14:creationId xmlns:p14="http://schemas.microsoft.com/office/powerpoint/2010/main" val="1329746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3FB4D5-DA14-4F29-9320-2DE0A6B571B9}"/>
              </a:ext>
            </a:extLst>
          </p:cNvPr>
          <p:cNvSpPr>
            <a:spLocks noGrp="1"/>
          </p:cNvSpPr>
          <p:nvPr>
            <p:ph type="title"/>
          </p:nvPr>
        </p:nvSpPr>
        <p:spPr>
          <a:xfrm>
            <a:off x="776833" y="494167"/>
            <a:ext cx="9955584" cy="432000"/>
          </a:xfrm>
        </p:spPr>
        <p:txBody>
          <a:bodyPr rtlCol="0"/>
          <a:lstStyle/>
          <a:p>
            <a:pPr rtl="0"/>
            <a:r>
              <a:rPr lang="fr-FR" sz="2400" dirty="0" err="1"/>
              <a:t>SiteEnergyUse</a:t>
            </a:r>
            <a:r>
              <a:rPr lang="fr-FR" sz="2400" dirty="0"/>
              <a:t>(</a:t>
            </a:r>
            <a:r>
              <a:rPr lang="fr-FR" sz="2400" dirty="0" err="1"/>
              <a:t>kBtu</a:t>
            </a:r>
            <a:r>
              <a:rPr lang="fr-FR" sz="2400" dirty="0"/>
              <a:t>) | Distribution des données …</a:t>
            </a:r>
          </a:p>
        </p:txBody>
      </p:sp>
      <p:pic>
        <p:nvPicPr>
          <p:cNvPr id="17" name="Image 16">
            <a:extLst>
              <a:ext uri="{FF2B5EF4-FFF2-40B4-BE49-F238E27FC236}">
                <a16:creationId xmlns:a16="http://schemas.microsoft.com/office/drawing/2014/main" id="{636A0643-5039-82C3-E9C5-EB172BA2DFE9}"/>
              </a:ext>
            </a:extLst>
          </p:cNvPr>
          <p:cNvPicPr>
            <a:picLocks noChangeAspect="1"/>
          </p:cNvPicPr>
          <p:nvPr/>
        </p:nvPicPr>
        <p:blipFill>
          <a:blip r:embed="rId3"/>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cxnSp>
        <p:nvCxnSpPr>
          <p:cNvPr id="3" name="Connecteur droit 2" descr="Séparateur de diapositive">
            <a:extLst>
              <a:ext uri="{FF2B5EF4-FFF2-40B4-BE49-F238E27FC236}">
                <a16:creationId xmlns:a16="http://schemas.microsoft.com/office/drawing/2014/main" id="{32B76B6C-9E17-BB96-DBFC-290480E48C11}"/>
              </a:ext>
              <a:ext uri="{C183D7F6-B498-43B3-948B-1728B52AA6E4}">
                <adec:decorative xmlns:adec="http://schemas.microsoft.com/office/drawing/2017/decorative" val="1"/>
              </a:ext>
            </a:extLst>
          </p:cNvPr>
          <p:cNvCxnSpPr>
            <a:cxnSpLocks/>
          </p:cNvCxnSpPr>
          <p:nvPr/>
        </p:nvCxnSpPr>
        <p:spPr>
          <a:xfrm>
            <a:off x="841248" y="1026464"/>
            <a:ext cx="368751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descr="Séparateur de diapositive">
            <a:extLst>
              <a:ext uri="{FF2B5EF4-FFF2-40B4-BE49-F238E27FC236}">
                <a16:creationId xmlns:a16="http://schemas.microsoft.com/office/drawing/2014/main" id="{566735B2-BC20-98EA-1F92-2C04BA9445AF}"/>
              </a:ext>
              <a:ext uri="{C183D7F6-B498-43B3-948B-1728B52AA6E4}">
                <adec:decorative xmlns:adec="http://schemas.microsoft.com/office/drawing/2017/decorative" val="1"/>
              </a:ext>
            </a:extLst>
          </p:cNvPr>
          <p:cNvCxnSpPr>
            <a:cxnSpLocks/>
          </p:cNvCxnSpPr>
          <p:nvPr/>
        </p:nvCxnSpPr>
        <p:spPr>
          <a:xfrm>
            <a:off x="6096000" y="2651404"/>
            <a:ext cx="0" cy="155519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2E99B215-BD23-CB73-E39F-FF8573B12BC5}"/>
              </a:ext>
            </a:extLst>
          </p:cNvPr>
          <p:cNvSpPr txBox="1"/>
          <p:nvPr/>
        </p:nvSpPr>
        <p:spPr>
          <a:xfrm>
            <a:off x="2632543" y="5413028"/>
            <a:ext cx="6988105" cy="461665"/>
          </a:xfrm>
          <a:prstGeom prst="rect">
            <a:avLst/>
          </a:prstGeom>
          <a:noFill/>
        </p:spPr>
        <p:txBody>
          <a:bodyPr wrap="square" rtlCol="0">
            <a:spAutoFit/>
          </a:bodyPr>
          <a:lstStyle/>
          <a:p>
            <a:pPr algn="just"/>
            <a:r>
              <a:rPr lang="fr-FR" sz="1200" dirty="0"/>
              <a:t>Les données sont très étalées et les faibles émissions sont majoritaires. La distribution ne suit pas de la loi normale comme le montre également le Test de Kolmogorov-Smirnov : p-value = 0.0</a:t>
            </a:r>
            <a:endParaRPr lang="fr-FR" sz="1200" i="1" dirty="0"/>
          </a:p>
        </p:txBody>
      </p:sp>
      <p:grpSp>
        <p:nvGrpSpPr>
          <p:cNvPr id="16" name="Groupe 15">
            <a:extLst>
              <a:ext uri="{FF2B5EF4-FFF2-40B4-BE49-F238E27FC236}">
                <a16:creationId xmlns:a16="http://schemas.microsoft.com/office/drawing/2014/main" id="{D4C6FB3C-5CF6-B79F-C19A-C33E955324AE}"/>
              </a:ext>
            </a:extLst>
          </p:cNvPr>
          <p:cNvGrpSpPr/>
          <p:nvPr/>
        </p:nvGrpSpPr>
        <p:grpSpPr>
          <a:xfrm>
            <a:off x="2385335" y="1167973"/>
            <a:ext cx="7421330" cy="3938196"/>
            <a:chOff x="2385335" y="1167973"/>
            <a:chExt cx="7421330" cy="3938196"/>
          </a:xfrm>
        </p:grpSpPr>
        <p:pic>
          <p:nvPicPr>
            <p:cNvPr id="5" name="Image 4" descr="Une image contenant graphique&#10;&#10;Description générée automatiquement">
              <a:extLst>
                <a:ext uri="{FF2B5EF4-FFF2-40B4-BE49-F238E27FC236}">
                  <a16:creationId xmlns:a16="http://schemas.microsoft.com/office/drawing/2014/main" id="{CDFA3390-1B0B-A277-A529-1483FEFDB84B}"/>
                </a:ext>
              </a:extLst>
            </p:cNvPr>
            <p:cNvPicPr>
              <a:picLocks noChangeAspect="1"/>
            </p:cNvPicPr>
            <p:nvPr/>
          </p:nvPicPr>
          <p:blipFill>
            <a:blip r:embed="rId4"/>
            <a:stretch>
              <a:fillRect/>
            </a:stretch>
          </p:blipFill>
          <p:spPr>
            <a:xfrm>
              <a:off x="6437376" y="1723316"/>
              <a:ext cx="3369289" cy="3382853"/>
            </a:xfrm>
            <a:prstGeom prst="rect">
              <a:avLst/>
            </a:prstGeom>
          </p:spPr>
        </p:pic>
        <p:pic>
          <p:nvPicPr>
            <p:cNvPr id="7" name="Image 6" descr="Une image contenant graphique&#10;&#10;Description générée automatiquement">
              <a:extLst>
                <a:ext uri="{FF2B5EF4-FFF2-40B4-BE49-F238E27FC236}">
                  <a16:creationId xmlns:a16="http://schemas.microsoft.com/office/drawing/2014/main" id="{3822B5A7-D162-7699-130D-DCEE09AD0D4D}"/>
                </a:ext>
              </a:extLst>
            </p:cNvPr>
            <p:cNvPicPr>
              <a:picLocks noChangeAspect="1"/>
            </p:cNvPicPr>
            <p:nvPr/>
          </p:nvPicPr>
          <p:blipFill>
            <a:blip r:embed="rId5"/>
            <a:stretch>
              <a:fillRect/>
            </a:stretch>
          </p:blipFill>
          <p:spPr>
            <a:xfrm>
              <a:off x="2385335" y="1715923"/>
              <a:ext cx="3369290" cy="3382854"/>
            </a:xfrm>
            <a:prstGeom prst="rect">
              <a:avLst/>
            </a:prstGeom>
          </p:spPr>
        </p:pic>
        <p:sp>
          <p:nvSpPr>
            <p:cNvPr id="11" name="ZoneTexte 10">
              <a:extLst>
                <a:ext uri="{FF2B5EF4-FFF2-40B4-BE49-F238E27FC236}">
                  <a16:creationId xmlns:a16="http://schemas.microsoft.com/office/drawing/2014/main" id="{7972B3DD-D58A-1699-FE42-81E9A086F7D7}"/>
                </a:ext>
              </a:extLst>
            </p:cNvPr>
            <p:cNvSpPr txBox="1"/>
            <p:nvPr/>
          </p:nvSpPr>
          <p:spPr>
            <a:xfrm>
              <a:off x="3768365" y="1167973"/>
              <a:ext cx="4934315" cy="307777"/>
            </a:xfrm>
            <a:prstGeom prst="rect">
              <a:avLst/>
            </a:prstGeom>
            <a:noFill/>
          </p:spPr>
          <p:txBody>
            <a:bodyPr wrap="square" rtlCol="0">
              <a:spAutoFit/>
            </a:bodyPr>
            <a:lstStyle/>
            <a:p>
              <a:pPr algn="ctr"/>
              <a:r>
                <a:rPr lang="fr-FR" sz="1400" dirty="0"/>
                <a:t>Distribution de la consommation d'énergie par site</a:t>
              </a:r>
            </a:p>
          </p:txBody>
        </p:sp>
        <p:sp>
          <p:nvSpPr>
            <p:cNvPr id="12" name="ZoneTexte 11">
              <a:extLst>
                <a:ext uri="{FF2B5EF4-FFF2-40B4-BE49-F238E27FC236}">
                  <a16:creationId xmlns:a16="http://schemas.microsoft.com/office/drawing/2014/main" id="{715F94C5-EC52-A990-3FAC-20FCE0F12DB3}"/>
                </a:ext>
              </a:extLst>
            </p:cNvPr>
            <p:cNvSpPr txBox="1"/>
            <p:nvPr/>
          </p:nvSpPr>
          <p:spPr>
            <a:xfrm>
              <a:off x="3295788" y="1877568"/>
              <a:ext cx="1548384" cy="276999"/>
            </a:xfrm>
            <a:prstGeom prst="rect">
              <a:avLst/>
            </a:prstGeom>
            <a:noFill/>
          </p:spPr>
          <p:txBody>
            <a:bodyPr wrap="square" rtlCol="0">
              <a:spAutoFit/>
            </a:bodyPr>
            <a:lstStyle/>
            <a:p>
              <a:pPr algn="ctr"/>
              <a:r>
                <a:rPr lang="fr-FR" sz="1200" dirty="0">
                  <a:solidFill>
                    <a:srgbClr val="00B0F0"/>
                  </a:solidFill>
                </a:rPr>
                <a:t>Données globales</a:t>
              </a:r>
            </a:p>
          </p:txBody>
        </p:sp>
        <p:sp>
          <p:nvSpPr>
            <p:cNvPr id="14" name="ZoneTexte 13">
              <a:extLst>
                <a:ext uri="{FF2B5EF4-FFF2-40B4-BE49-F238E27FC236}">
                  <a16:creationId xmlns:a16="http://schemas.microsoft.com/office/drawing/2014/main" id="{709F44B7-2584-8763-2D19-7DE19F060F8A}"/>
                </a:ext>
              </a:extLst>
            </p:cNvPr>
            <p:cNvSpPr txBox="1"/>
            <p:nvPr/>
          </p:nvSpPr>
          <p:spPr>
            <a:xfrm>
              <a:off x="7347828" y="1925077"/>
              <a:ext cx="1548384" cy="276999"/>
            </a:xfrm>
            <a:prstGeom prst="rect">
              <a:avLst/>
            </a:prstGeom>
            <a:noFill/>
          </p:spPr>
          <p:txBody>
            <a:bodyPr wrap="square" rtlCol="0">
              <a:spAutoFit/>
            </a:bodyPr>
            <a:lstStyle/>
            <a:p>
              <a:pPr algn="ctr"/>
              <a:r>
                <a:rPr lang="fr-FR" sz="1200" dirty="0">
                  <a:solidFill>
                    <a:srgbClr val="00B0F0"/>
                  </a:solidFill>
                </a:rPr>
                <a:t>Données zoomées</a:t>
              </a:r>
            </a:p>
          </p:txBody>
        </p:sp>
      </p:grpSp>
      <p:sp>
        <p:nvSpPr>
          <p:cNvPr id="20" name="Espace réservé du pied de page 19">
            <a:extLst>
              <a:ext uri="{FF2B5EF4-FFF2-40B4-BE49-F238E27FC236}">
                <a16:creationId xmlns:a16="http://schemas.microsoft.com/office/drawing/2014/main" id="{1A372948-0216-4BF2-A2BE-DD532C51308D}"/>
              </a:ext>
            </a:extLst>
          </p:cNvPr>
          <p:cNvSpPr>
            <a:spLocks noGrp="1"/>
          </p:cNvSpPr>
          <p:nvPr>
            <p:ph type="ftr" sz="quarter" idx="12"/>
          </p:nvPr>
        </p:nvSpPr>
        <p:spPr/>
        <p:txBody>
          <a:bodyPr/>
          <a:lstStyle/>
          <a:p>
            <a:pPr rtl="0"/>
            <a:r>
              <a:rPr lang="fr-FR" noProof="0"/>
              <a:t>Alpha Oumar DIALLO</a:t>
            </a:r>
          </a:p>
        </p:txBody>
      </p:sp>
    </p:spTree>
    <p:extLst>
      <p:ext uri="{BB962C8B-B14F-4D97-AF65-F5344CB8AC3E}">
        <p14:creationId xmlns:p14="http://schemas.microsoft.com/office/powerpoint/2010/main" val="2550735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636A0643-5039-82C3-E9C5-EB172BA2DFE9}"/>
              </a:ext>
            </a:extLst>
          </p:cNvPr>
          <p:cNvPicPr>
            <a:picLocks noChangeAspect="1"/>
          </p:cNvPicPr>
          <p:nvPr/>
        </p:nvPicPr>
        <p:blipFill>
          <a:blip r:embed="rId3"/>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cxnSp>
        <p:nvCxnSpPr>
          <p:cNvPr id="3" name="Connecteur droit 2" descr="Séparateur de diapositive">
            <a:extLst>
              <a:ext uri="{FF2B5EF4-FFF2-40B4-BE49-F238E27FC236}">
                <a16:creationId xmlns:a16="http://schemas.microsoft.com/office/drawing/2014/main" id="{32B76B6C-9E17-BB96-DBFC-290480E48C11}"/>
              </a:ext>
              <a:ext uri="{C183D7F6-B498-43B3-948B-1728B52AA6E4}">
                <adec:decorative xmlns:adec="http://schemas.microsoft.com/office/drawing/2017/decorative" val="1"/>
              </a:ext>
            </a:extLst>
          </p:cNvPr>
          <p:cNvCxnSpPr>
            <a:cxnSpLocks/>
          </p:cNvCxnSpPr>
          <p:nvPr/>
        </p:nvCxnSpPr>
        <p:spPr>
          <a:xfrm>
            <a:off x="841248" y="1026464"/>
            <a:ext cx="368751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descr="Séparateur de diapositive">
            <a:extLst>
              <a:ext uri="{FF2B5EF4-FFF2-40B4-BE49-F238E27FC236}">
                <a16:creationId xmlns:a16="http://schemas.microsoft.com/office/drawing/2014/main" id="{566735B2-BC20-98EA-1F92-2C04BA9445AF}"/>
              </a:ext>
              <a:ext uri="{C183D7F6-B498-43B3-948B-1728B52AA6E4}">
                <adec:decorative xmlns:adec="http://schemas.microsoft.com/office/drawing/2017/decorative" val="1"/>
              </a:ext>
            </a:extLst>
          </p:cNvPr>
          <p:cNvCxnSpPr>
            <a:cxnSpLocks/>
          </p:cNvCxnSpPr>
          <p:nvPr/>
        </p:nvCxnSpPr>
        <p:spPr>
          <a:xfrm>
            <a:off x="6096000" y="2651404"/>
            <a:ext cx="0" cy="155519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2E99B215-BD23-CB73-E39F-FF8573B12BC5}"/>
              </a:ext>
            </a:extLst>
          </p:cNvPr>
          <p:cNvSpPr txBox="1"/>
          <p:nvPr/>
        </p:nvSpPr>
        <p:spPr>
          <a:xfrm>
            <a:off x="2632543" y="5413028"/>
            <a:ext cx="6988105" cy="461665"/>
          </a:xfrm>
          <a:prstGeom prst="rect">
            <a:avLst/>
          </a:prstGeom>
          <a:noFill/>
        </p:spPr>
        <p:txBody>
          <a:bodyPr wrap="square" rtlCol="0">
            <a:spAutoFit/>
          </a:bodyPr>
          <a:lstStyle/>
          <a:p>
            <a:pPr algn="just"/>
            <a:r>
              <a:rPr lang="fr-FR" sz="1200" dirty="0"/>
              <a:t>Ici également, les données sont très étalées et les faibles émissions sont majoritaires. La distribution ne suit pas de la loi normale comme le montre également le Test de Kolmogorov-Smirnov : p-value = 0.0</a:t>
            </a:r>
            <a:endParaRPr lang="fr-FR" sz="1200" i="1" dirty="0"/>
          </a:p>
        </p:txBody>
      </p:sp>
      <p:sp>
        <p:nvSpPr>
          <p:cNvPr id="20" name="Titre 1">
            <a:extLst>
              <a:ext uri="{FF2B5EF4-FFF2-40B4-BE49-F238E27FC236}">
                <a16:creationId xmlns:a16="http://schemas.microsoft.com/office/drawing/2014/main" id="{135BD15B-3734-45BF-EB04-E2C8697D1A20}"/>
              </a:ext>
            </a:extLst>
          </p:cNvPr>
          <p:cNvSpPr txBox="1">
            <a:spLocks/>
          </p:cNvSpPr>
          <p:nvPr/>
        </p:nvSpPr>
        <p:spPr>
          <a:xfrm>
            <a:off x="776833" y="494167"/>
            <a:ext cx="9955584"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r>
              <a:rPr lang="fr-FR" sz="2400" dirty="0" err="1"/>
              <a:t>TotalGHGEmissions</a:t>
            </a:r>
            <a:r>
              <a:rPr lang="fr-FR" sz="2400" dirty="0"/>
              <a:t> | Distribution des données …</a:t>
            </a:r>
          </a:p>
        </p:txBody>
      </p:sp>
      <p:grpSp>
        <p:nvGrpSpPr>
          <p:cNvPr id="26" name="Groupe 25">
            <a:extLst>
              <a:ext uri="{FF2B5EF4-FFF2-40B4-BE49-F238E27FC236}">
                <a16:creationId xmlns:a16="http://schemas.microsoft.com/office/drawing/2014/main" id="{12B0B9DF-E61C-20AB-ECC3-AAA658FBB9C6}"/>
              </a:ext>
            </a:extLst>
          </p:cNvPr>
          <p:cNvGrpSpPr/>
          <p:nvPr/>
        </p:nvGrpSpPr>
        <p:grpSpPr>
          <a:xfrm>
            <a:off x="2571347" y="1167973"/>
            <a:ext cx="7049305" cy="3911154"/>
            <a:chOff x="2571347" y="1167973"/>
            <a:chExt cx="7049305" cy="3911154"/>
          </a:xfrm>
        </p:grpSpPr>
        <p:grpSp>
          <p:nvGrpSpPr>
            <p:cNvPr id="19" name="Groupe 18">
              <a:extLst>
                <a:ext uri="{FF2B5EF4-FFF2-40B4-BE49-F238E27FC236}">
                  <a16:creationId xmlns:a16="http://schemas.microsoft.com/office/drawing/2014/main" id="{61DFB321-2570-A0F3-295F-2F861D332B07}"/>
                </a:ext>
              </a:extLst>
            </p:cNvPr>
            <p:cNvGrpSpPr/>
            <p:nvPr/>
          </p:nvGrpSpPr>
          <p:grpSpPr>
            <a:xfrm>
              <a:off x="2571347" y="1167973"/>
              <a:ext cx="7049305" cy="3911154"/>
              <a:chOff x="1487988" y="1291083"/>
              <a:chExt cx="7049305" cy="3911154"/>
            </a:xfrm>
          </p:grpSpPr>
          <p:sp>
            <p:nvSpPr>
              <p:cNvPr id="8" name="ZoneTexte 7">
                <a:extLst>
                  <a:ext uri="{FF2B5EF4-FFF2-40B4-BE49-F238E27FC236}">
                    <a16:creationId xmlns:a16="http://schemas.microsoft.com/office/drawing/2014/main" id="{4CC7EC6A-E8FE-EA8A-1FF3-6E0C50DDD381}"/>
                  </a:ext>
                </a:extLst>
              </p:cNvPr>
              <p:cNvSpPr txBox="1"/>
              <p:nvPr/>
            </p:nvSpPr>
            <p:spPr>
              <a:xfrm>
                <a:off x="2685006" y="1291083"/>
                <a:ext cx="4934315" cy="307777"/>
              </a:xfrm>
              <a:prstGeom prst="rect">
                <a:avLst/>
              </a:prstGeom>
              <a:noFill/>
            </p:spPr>
            <p:txBody>
              <a:bodyPr wrap="square" rtlCol="0">
                <a:spAutoFit/>
              </a:bodyPr>
              <a:lstStyle/>
              <a:p>
                <a:pPr algn="ctr"/>
                <a:r>
                  <a:rPr lang="fr-FR" sz="1400" dirty="0"/>
                  <a:t>Distribution des émissions GES</a:t>
                </a:r>
              </a:p>
            </p:txBody>
          </p:sp>
          <p:pic>
            <p:nvPicPr>
              <p:cNvPr id="13" name="Image 12" descr="Une image contenant graphique&#10;&#10;Description générée automatiquement">
                <a:extLst>
                  <a:ext uri="{FF2B5EF4-FFF2-40B4-BE49-F238E27FC236}">
                    <a16:creationId xmlns:a16="http://schemas.microsoft.com/office/drawing/2014/main" id="{F675C604-748D-0629-C291-B63823C6926B}"/>
                  </a:ext>
                </a:extLst>
              </p:cNvPr>
              <p:cNvPicPr>
                <a:picLocks noChangeAspect="1"/>
              </p:cNvPicPr>
              <p:nvPr/>
            </p:nvPicPr>
            <p:blipFill>
              <a:blip r:embed="rId4"/>
              <a:stretch>
                <a:fillRect/>
              </a:stretch>
            </p:blipFill>
            <p:spPr>
              <a:xfrm>
                <a:off x="1487988" y="1846426"/>
                <a:ext cx="3369288" cy="3355811"/>
              </a:xfrm>
              <a:prstGeom prst="rect">
                <a:avLst/>
              </a:prstGeom>
            </p:spPr>
          </p:pic>
          <p:pic>
            <p:nvPicPr>
              <p:cNvPr id="18" name="Image 17" descr="Une image contenant graphique&#10;&#10;Description générée automatiquement">
                <a:extLst>
                  <a:ext uri="{FF2B5EF4-FFF2-40B4-BE49-F238E27FC236}">
                    <a16:creationId xmlns:a16="http://schemas.microsoft.com/office/drawing/2014/main" id="{71BB9F56-AFFF-4FDB-2C50-8B8331F3C254}"/>
                  </a:ext>
                </a:extLst>
              </p:cNvPr>
              <p:cNvPicPr>
                <a:picLocks noChangeAspect="1"/>
              </p:cNvPicPr>
              <p:nvPr/>
            </p:nvPicPr>
            <p:blipFill>
              <a:blip r:embed="rId5"/>
              <a:stretch>
                <a:fillRect/>
              </a:stretch>
            </p:blipFill>
            <p:spPr>
              <a:xfrm>
                <a:off x="5143746" y="1846426"/>
                <a:ext cx="3393547" cy="3355811"/>
              </a:xfrm>
              <a:prstGeom prst="rect">
                <a:avLst/>
              </a:prstGeom>
            </p:spPr>
          </p:pic>
        </p:grpSp>
        <p:sp>
          <p:nvSpPr>
            <p:cNvPr id="24" name="ZoneTexte 23">
              <a:extLst>
                <a:ext uri="{FF2B5EF4-FFF2-40B4-BE49-F238E27FC236}">
                  <a16:creationId xmlns:a16="http://schemas.microsoft.com/office/drawing/2014/main" id="{DA549789-5953-2F7D-4A8F-D2EDE99A1F5D}"/>
                </a:ext>
              </a:extLst>
            </p:cNvPr>
            <p:cNvSpPr txBox="1"/>
            <p:nvPr/>
          </p:nvSpPr>
          <p:spPr>
            <a:xfrm>
              <a:off x="3295788" y="1877568"/>
              <a:ext cx="1548384" cy="276999"/>
            </a:xfrm>
            <a:prstGeom prst="rect">
              <a:avLst/>
            </a:prstGeom>
            <a:noFill/>
          </p:spPr>
          <p:txBody>
            <a:bodyPr wrap="square" rtlCol="0">
              <a:spAutoFit/>
            </a:bodyPr>
            <a:lstStyle/>
            <a:p>
              <a:pPr algn="ctr"/>
              <a:r>
                <a:rPr lang="fr-FR" sz="1200" dirty="0">
                  <a:solidFill>
                    <a:srgbClr val="00B0F0"/>
                  </a:solidFill>
                </a:rPr>
                <a:t>Données globales</a:t>
              </a:r>
            </a:p>
          </p:txBody>
        </p:sp>
        <p:sp>
          <p:nvSpPr>
            <p:cNvPr id="25" name="ZoneTexte 24">
              <a:extLst>
                <a:ext uri="{FF2B5EF4-FFF2-40B4-BE49-F238E27FC236}">
                  <a16:creationId xmlns:a16="http://schemas.microsoft.com/office/drawing/2014/main" id="{D460A1D3-FCDA-57A7-5E63-8937C8249EF5}"/>
                </a:ext>
              </a:extLst>
            </p:cNvPr>
            <p:cNvSpPr txBox="1"/>
            <p:nvPr/>
          </p:nvSpPr>
          <p:spPr>
            <a:xfrm>
              <a:off x="7347828" y="1925077"/>
              <a:ext cx="1548384" cy="276999"/>
            </a:xfrm>
            <a:prstGeom prst="rect">
              <a:avLst/>
            </a:prstGeom>
            <a:noFill/>
          </p:spPr>
          <p:txBody>
            <a:bodyPr wrap="square" rtlCol="0">
              <a:spAutoFit/>
            </a:bodyPr>
            <a:lstStyle/>
            <a:p>
              <a:pPr algn="ctr"/>
              <a:r>
                <a:rPr lang="fr-FR" sz="1200" dirty="0">
                  <a:solidFill>
                    <a:srgbClr val="00B0F0"/>
                  </a:solidFill>
                </a:rPr>
                <a:t>Données zoomées</a:t>
              </a:r>
            </a:p>
          </p:txBody>
        </p:sp>
      </p:grpSp>
      <p:sp>
        <p:nvSpPr>
          <p:cNvPr id="27" name="Espace réservé du pied de page 26">
            <a:extLst>
              <a:ext uri="{FF2B5EF4-FFF2-40B4-BE49-F238E27FC236}">
                <a16:creationId xmlns:a16="http://schemas.microsoft.com/office/drawing/2014/main" id="{7959B9BF-6DD8-FE08-6516-7B04B5C2B32C}"/>
              </a:ext>
            </a:extLst>
          </p:cNvPr>
          <p:cNvSpPr>
            <a:spLocks noGrp="1"/>
          </p:cNvSpPr>
          <p:nvPr>
            <p:ph type="ftr" sz="quarter" idx="12"/>
          </p:nvPr>
        </p:nvSpPr>
        <p:spPr/>
        <p:txBody>
          <a:bodyPr/>
          <a:lstStyle/>
          <a:p>
            <a:pPr rtl="0"/>
            <a:r>
              <a:rPr lang="fr-FR" noProof="0"/>
              <a:t>Alpha Oumar DIALLO</a:t>
            </a:r>
          </a:p>
        </p:txBody>
      </p:sp>
    </p:spTree>
    <p:extLst>
      <p:ext uri="{BB962C8B-B14F-4D97-AF65-F5344CB8AC3E}">
        <p14:creationId xmlns:p14="http://schemas.microsoft.com/office/powerpoint/2010/main" val="3484526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3FB4D5-DA14-4F29-9320-2DE0A6B571B9}"/>
              </a:ext>
            </a:extLst>
          </p:cNvPr>
          <p:cNvSpPr>
            <a:spLocks noGrp="1"/>
          </p:cNvSpPr>
          <p:nvPr>
            <p:ph type="title"/>
          </p:nvPr>
        </p:nvSpPr>
        <p:spPr>
          <a:xfrm>
            <a:off x="776833" y="494167"/>
            <a:ext cx="9955584" cy="432000"/>
          </a:xfrm>
        </p:spPr>
        <p:txBody>
          <a:bodyPr rtlCol="0"/>
          <a:lstStyle/>
          <a:p>
            <a:pPr rtl="0"/>
            <a:r>
              <a:rPr lang="fr-FR" sz="2400" dirty="0"/>
              <a:t>Rejets en fonction des consommations …</a:t>
            </a:r>
          </a:p>
        </p:txBody>
      </p:sp>
      <p:pic>
        <p:nvPicPr>
          <p:cNvPr id="17" name="Image 16">
            <a:extLst>
              <a:ext uri="{FF2B5EF4-FFF2-40B4-BE49-F238E27FC236}">
                <a16:creationId xmlns:a16="http://schemas.microsoft.com/office/drawing/2014/main" id="{636A0643-5039-82C3-E9C5-EB172BA2DFE9}"/>
              </a:ext>
            </a:extLst>
          </p:cNvPr>
          <p:cNvPicPr>
            <a:picLocks noChangeAspect="1"/>
          </p:cNvPicPr>
          <p:nvPr/>
        </p:nvPicPr>
        <p:blipFill>
          <a:blip r:embed="rId3"/>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cxnSp>
        <p:nvCxnSpPr>
          <p:cNvPr id="3" name="Connecteur droit 2" descr="Séparateur de diapositive">
            <a:extLst>
              <a:ext uri="{FF2B5EF4-FFF2-40B4-BE49-F238E27FC236}">
                <a16:creationId xmlns:a16="http://schemas.microsoft.com/office/drawing/2014/main" id="{32B76B6C-9E17-BB96-DBFC-290480E48C11}"/>
              </a:ext>
              <a:ext uri="{C183D7F6-B498-43B3-948B-1728B52AA6E4}">
                <adec:decorative xmlns:adec="http://schemas.microsoft.com/office/drawing/2017/decorative" val="1"/>
              </a:ext>
            </a:extLst>
          </p:cNvPr>
          <p:cNvCxnSpPr>
            <a:cxnSpLocks/>
          </p:cNvCxnSpPr>
          <p:nvPr/>
        </p:nvCxnSpPr>
        <p:spPr>
          <a:xfrm>
            <a:off x="841248" y="1026464"/>
            <a:ext cx="368751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descr="Séparateur de diapositive">
            <a:extLst>
              <a:ext uri="{FF2B5EF4-FFF2-40B4-BE49-F238E27FC236}">
                <a16:creationId xmlns:a16="http://schemas.microsoft.com/office/drawing/2014/main" id="{566735B2-BC20-98EA-1F92-2C04BA9445AF}"/>
              </a:ext>
              <a:ext uri="{C183D7F6-B498-43B3-948B-1728B52AA6E4}">
                <adec:decorative xmlns:adec="http://schemas.microsoft.com/office/drawing/2017/decorative" val="1"/>
              </a:ext>
            </a:extLst>
          </p:cNvPr>
          <p:cNvCxnSpPr>
            <a:cxnSpLocks/>
          </p:cNvCxnSpPr>
          <p:nvPr/>
        </p:nvCxnSpPr>
        <p:spPr>
          <a:xfrm>
            <a:off x="6096000" y="2651404"/>
            <a:ext cx="0" cy="155519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2E99B215-BD23-CB73-E39F-FF8573B12BC5}"/>
              </a:ext>
            </a:extLst>
          </p:cNvPr>
          <p:cNvSpPr txBox="1"/>
          <p:nvPr/>
        </p:nvSpPr>
        <p:spPr>
          <a:xfrm>
            <a:off x="1992813" y="5165637"/>
            <a:ext cx="8206374" cy="461665"/>
          </a:xfrm>
          <a:prstGeom prst="rect">
            <a:avLst/>
          </a:prstGeom>
          <a:noFill/>
        </p:spPr>
        <p:txBody>
          <a:bodyPr wrap="square" rtlCol="0">
            <a:spAutoFit/>
          </a:bodyPr>
          <a:lstStyle/>
          <a:p>
            <a:pPr algn="just"/>
            <a:r>
              <a:rPr lang="fr-FR" sz="1200" dirty="0"/>
              <a:t>On remarque ici que la répartition des données d’émission GES en fonction de la consommation d’énergie ne suit pas uniquement 1 seule droite de régression linéaire si l’on zoome sur les données les plus représentées.</a:t>
            </a:r>
            <a:endParaRPr lang="fr-FR" sz="1200" i="1" dirty="0"/>
          </a:p>
        </p:txBody>
      </p:sp>
      <p:grpSp>
        <p:nvGrpSpPr>
          <p:cNvPr id="19" name="Groupe 18">
            <a:extLst>
              <a:ext uri="{FF2B5EF4-FFF2-40B4-BE49-F238E27FC236}">
                <a16:creationId xmlns:a16="http://schemas.microsoft.com/office/drawing/2014/main" id="{D16B1925-B370-C5E2-2635-1A8E1295D70C}"/>
              </a:ext>
            </a:extLst>
          </p:cNvPr>
          <p:cNvGrpSpPr/>
          <p:nvPr/>
        </p:nvGrpSpPr>
        <p:grpSpPr>
          <a:xfrm>
            <a:off x="633119" y="1268391"/>
            <a:ext cx="10925764" cy="3532031"/>
            <a:chOff x="633119" y="1268391"/>
            <a:chExt cx="10925764" cy="3532031"/>
          </a:xfrm>
        </p:grpSpPr>
        <p:sp>
          <p:nvSpPr>
            <p:cNvPr id="11" name="ZoneTexte 10">
              <a:extLst>
                <a:ext uri="{FF2B5EF4-FFF2-40B4-BE49-F238E27FC236}">
                  <a16:creationId xmlns:a16="http://schemas.microsoft.com/office/drawing/2014/main" id="{7972B3DD-D58A-1699-FE42-81E9A086F7D7}"/>
                </a:ext>
              </a:extLst>
            </p:cNvPr>
            <p:cNvSpPr txBox="1"/>
            <p:nvPr/>
          </p:nvSpPr>
          <p:spPr>
            <a:xfrm>
              <a:off x="3066291" y="1268391"/>
              <a:ext cx="6059418" cy="307777"/>
            </a:xfrm>
            <a:prstGeom prst="rect">
              <a:avLst/>
            </a:prstGeom>
            <a:noFill/>
          </p:spPr>
          <p:txBody>
            <a:bodyPr wrap="square" rtlCol="0">
              <a:spAutoFit/>
            </a:bodyPr>
            <a:lstStyle/>
            <a:p>
              <a:pPr algn="ctr"/>
              <a:r>
                <a:rPr lang="fr-FR" sz="1400" dirty="0"/>
                <a:t>Répartition des données de consommation d'énergie VS émission GES par site</a:t>
              </a:r>
            </a:p>
          </p:txBody>
        </p:sp>
        <p:pic>
          <p:nvPicPr>
            <p:cNvPr id="6" name="Image 5" descr="Une image contenant graphique&#10;&#10;Description générée automatiquement">
              <a:extLst>
                <a:ext uri="{FF2B5EF4-FFF2-40B4-BE49-F238E27FC236}">
                  <a16:creationId xmlns:a16="http://schemas.microsoft.com/office/drawing/2014/main" id="{1E96BE07-C7B9-D0A4-503C-1D7061072BF6}"/>
                </a:ext>
              </a:extLst>
            </p:cNvPr>
            <p:cNvPicPr>
              <a:picLocks noChangeAspect="1"/>
            </p:cNvPicPr>
            <p:nvPr/>
          </p:nvPicPr>
          <p:blipFill>
            <a:blip r:embed="rId4"/>
            <a:stretch>
              <a:fillRect/>
            </a:stretch>
          </p:blipFill>
          <p:spPr>
            <a:xfrm>
              <a:off x="633119" y="2057577"/>
              <a:ext cx="5176370" cy="2727875"/>
            </a:xfrm>
            <a:prstGeom prst="rect">
              <a:avLst/>
            </a:prstGeom>
          </p:spPr>
        </p:pic>
        <p:pic>
          <p:nvPicPr>
            <p:cNvPr id="12" name="Image 11" descr="Une image contenant graphique&#10;&#10;Description générée automatiquement">
              <a:extLst>
                <a:ext uri="{FF2B5EF4-FFF2-40B4-BE49-F238E27FC236}">
                  <a16:creationId xmlns:a16="http://schemas.microsoft.com/office/drawing/2014/main" id="{97409629-2FD4-4BBC-6553-4FA4889AF461}"/>
                </a:ext>
              </a:extLst>
            </p:cNvPr>
            <p:cNvPicPr>
              <a:picLocks noChangeAspect="1"/>
            </p:cNvPicPr>
            <p:nvPr/>
          </p:nvPicPr>
          <p:blipFill>
            <a:blip r:embed="rId5"/>
            <a:stretch>
              <a:fillRect/>
            </a:stretch>
          </p:blipFill>
          <p:spPr>
            <a:xfrm>
              <a:off x="6382512" y="2057577"/>
              <a:ext cx="5176371" cy="2742845"/>
            </a:xfrm>
            <a:prstGeom prst="rect">
              <a:avLst/>
            </a:prstGeom>
          </p:spPr>
        </p:pic>
        <p:grpSp>
          <p:nvGrpSpPr>
            <p:cNvPr id="18" name="Groupe 17">
              <a:extLst>
                <a:ext uri="{FF2B5EF4-FFF2-40B4-BE49-F238E27FC236}">
                  <a16:creationId xmlns:a16="http://schemas.microsoft.com/office/drawing/2014/main" id="{9D38E53A-FCBD-6043-3C6F-86A3387A5F66}"/>
                </a:ext>
              </a:extLst>
            </p:cNvPr>
            <p:cNvGrpSpPr/>
            <p:nvPr/>
          </p:nvGrpSpPr>
          <p:grpSpPr>
            <a:xfrm>
              <a:off x="2322694" y="1692363"/>
              <a:ext cx="7422195" cy="296010"/>
              <a:chOff x="2322694" y="1789899"/>
              <a:chExt cx="7422195" cy="296010"/>
            </a:xfrm>
          </p:grpSpPr>
          <p:sp>
            <p:nvSpPr>
              <p:cNvPr id="13" name="ZoneTexte 12">
                <a:extLst>
                  <a:ext uri="{FF2B5EF4-FFF2-40B4-BE49-F238E27FC236}">
                    <a16:creationId xmlns:a16="http://schemas.microsoft.com/office/drawing/2014/main" id="{0AF5E889-CD10-31D1-D43B-F5FD2FB3E9FE}"/>
                  </a:ext>
                </a:extLst>
              </p:cNvPr>
              <p:cNvSpPr txBox="1"/>
              <p:nvPr/>
            </p:nvSpPr>
            <p:spPr>
              <a:xfrm>
                <a:off x="2322694" y="1789899"/>
                <a:ext cx="1548384" cy="276999"/>
              </a:xfrm>
              <a:prstGeom prst="rect">
                <a:avLst/>
              </a:prstGeom>
              <a:noFill/>
            </p:spPr>
            <p:txBody>
              <a:bodyPr wrap="square" rtlCol="0">
                <a:spAutoFit/>
              </a:bodyPr>
              <a:lstStyle/>
              <a:p>
                <a:pPr algn="ctr"/>
                <a:r>
                  <a:rPr lang="fr-FR" sz="1200" dirty="0">
                    <a:solidFill>
                      <a:srgbClr val="00B0F0"/>
                    </a:solidFill>
                  </a:rPr>
                  <a:t>Données globales</a:t>
                </a:r>
              </a:p>
            </p:txBody>
          </p:sp>
          <p:sp>
            <p:nvSpPr>
              <p:cNvPr id="14" name="ZoneTexte 13">
                <a:extLst>
                  <a:ext uri="{FF2B5EF4-FFF2-40B4-BE49-F238E27FC236}">
                    <a16:creationId xmlns:a16="http://schemas.microsoft.com/office/drawing/2014/main" id="{E9D78D86-6C8A-2C67-67A6-EC138496AF5C}"/>
                  </a:ext>
                </a:extLst>
              </p:cNvPr>
              <p:cNvSpPr txBox="1"/>
              <p:nvPr/>
            </p:nvSpPr>
            <p:spPr>
              <a:xfrm>
                <a:off x="8196505" y="1808910"/>
                <a:ext cx="1548384" cy="276999"/>
              </a:xfrm>
              <a:prstGeom prst="rect">
                <a:avLst/>
              </a:prstGeom>
              <a:noFill/>
            </p:spPr>
            <p:txBody>
              <a:bodyPr wrap="square" rtlCol="0">
                <a:spAutoFit/>
              </a:bodyPr>
              <a:lstStyle/>
              <a:p>
                <a:pPr algn="ctr"/>
                <a:r>
                  <a:rPr lang="fr-FR" sz="1200" dirty="0">
                    <a:solidFill>
                      <a:srgbClr val="00B0F0"/>
                    </a:solidFill>
                  </a:rPr>
                  <a:t>Données zoomées</a:t>
                </a:r>
              </a:p>
            </p:txBody>
          </p:sp>
        </p:grpSp>
      </p:grpSp>
      <p:sp>
        <p:nvSpPr>
          <p:cNvPr id="20" name="Espace réservé du pied de page 19">
            <a:extLst>
              <a:ext uri="{FF2B5EF4-FFF2-40B4-BE49-F238E27FC236}">
                <a16:creationId xmlns:a16="http://schemas.microsoft.com/office/drawing/2014/main" id="{B505B1FC-903B-97D4-750A-03C25A48D917}"/>
              </a:ext>
            </a:extLst>
          </p:cNvPr>
          <p:cNvSpPr>
            <a:spLocks noGrp="1"/>
          </p:cNvSpPr>
          <p:nvPr>
            <p:ph type="ftr" sz="quarter" idx="12"/>
          </p:nvPr>
        </p:nvSpPr>
        <p:spPr/>
        <p:txBody>
          <a:bodyPr/>
          <a:lstStyle/>
          <a:p>
            <a:pPr rtl="0"/>
            <a:r>
              <a:rPr lang="fr-FR" noProof="0"/>
              <a:t>Alpha Oumar DIALLO</a:t>
            </a:r>
          </a:p>
        </p:txBody>
      </p:sp>
    </p:spTree>
    <p:extLst>
      <p:ext uri="{BB962C8B-B14F-4D97-AF65-F5344CB8AC3E}">
        <p14:creationId xmlns:p14="http://schemas.microsoft.com/office/powerpoint/2010/main" val="3424960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3FB4D5-DA14-4F29-9320-2DE0A6B571B9}"/>
              </a:ext>
            </a:extLst>
          </p:cNvPr>
          <p:cNvSpPr>
            <a:spLocks noGrp="1"/>
          </p:cNvSpPr>
          <p:nvPr>
            <p:ph type="title"/>
          </p:nvPr>
        </p:nvSpPr>
        <p:spPr>
          <a:xfrm>
            <a:off x="776833" y="494167"/>
            <a:ext cx="9955584" cy="432000"/>
          </a:xfrm>
        </p:spPr>
        <p:txBody>
          <a:bodyPr rtlCol="0"/>
          <a:lstStyle/>
          <a:p>
            <a:pPr rtl="0"/>
            <a:r>
              <a:rPr lang="fr-FR" sz="2400" dirty="0"/>
              <a:t>Influence du type de bâtiment sur les variables à prédire …</a:t>
            </a:r>
          </a:p>
        </p:txBody>
      </p:sp>
      <p:pic>
        <p:nvPicPr>
          <p:cNvPr id="17" name="Image 16">
            <a:extLst>
              <a:ext uri="{FF2B5EF4-FFF2-40B4-BE49-F238E27FC236}">
                <a16:creationId xmlns:a16="http://schemas.microsoft.com/office/drawing/2014/main" id="{636A0643-5039-82C3-E9C5-EB172BA2DFE9}"/>
              </a:ext>
            </a:extLst>
          </p:cNvPr>
          <p:cNvPicPr>
            <a:picLocks noChangeAspect="1"/>
          </p:cNvPicPr>
          <p:nvPr/>
        </p:nvPicPr>
        <p:blipFill>
          <a:blip r:embed="rId3"/>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cxnSp>
        <p:nvCxnSpPr>
          <p:cNvPr id="3" name="Connecteur droit 2" descr="Séparateur de diapositive">
            <a:extLst>
              <a:ext uri="{FF2B5EF4-FFF2-40B4-BE49-F238E27FC236}">
                <a16:creationId xmlns:a16="http://schemas.microsoft.com/office/drawing/2014/main" id="{32B76B6C-9E17-BB96-DBFC-290480E48C11}"/>
              </a:ext>
              <a:ext uri="{C183D7F6-B498-43B3-948B-1728B52AA6E4}">
                <adec:decorative xmlns:adec="http://schemas.microsoft.com/office/drawing/2017/decorative" val="1"/>
              </a:ext>
            </a:extLst>
          </p:cNvPr>
          <p:cNvCxnSpPr>
            <a:cxnSpLocks/>
          </p:cNvCxnSpPr>
          <p:nvPr/>
        </p:nvCxnSpPr>
        <p:spPr>
          <a:xfrm>
            <a:off x="841248" y="1026464"/>
            <a:ext cx="368751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descr="Séparateur de diapositive">
            <a:extLst>
              <a:ext uri="{FF2B5EF4-FFF2-40B4-BE49-F238E27FC236}">
                <a16:creationId xmlns:a16="http://schemas.microsoft.com/office/drawing/2014/main" id="{566735B2-BC20-98EA-1F92-2C04BA9445AF}"/>
              </a:ext>
              <a:ext uri="{C183D7F6-B498-43B3-948B-1728B52AA6E4}">
                <adec:decorative xmlns:adec="http://schemas.microsoft.com/office/drawing/2017/decorative" val="1"/>
              </a:ext>
            </a:extLst>
          </p:cNvPr>
          <p:cNvCxnSpPr>
            <a:cxnSpLocks/>
          </p:cNvCxnSpPr>
          <p:nvPr/>
        </p:nvCxnSpPr>
        <p:spPr>
          <a:xfrm>
            <a:off x="6096000" y="2651404"/>
            <a:ext cx="0" cy="155519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2E99B215-BD23-CB73-E39F-FF8573B12BC5}"/>
              </a:ext>
            </a:extLst>
          </p:cNvPr>
          <p:cNvSpPr txBox="1"/>
          <p:nvPr/>
        </p:nvSpPr>
        <p:spPr>
          <a:xfrm>
            <a:off x="2365248" y="5719867"/>
            <a:ext cx="7492564" cy="461665"/>
          </a:xfrm>
          <a:prstGeom prst="rect">
            <a:avLst/>
          </a:prstGeom>
          <a:noFill/>
        </p:spPr>
        <p:txBody>
          <a:bodyPr wrap="square" rtlCol="0">
            <a:spAutoFit/>
          </a:bodyPr>
          <a:lstStyle/>
          <a:p>
            <a:pPr algn="just"/>
            <a:r>
              <a:rPr lang="fr-FR" sz="1200" dirty="0"/>
              <a:t>Sur ces diagrammes en boites, les campus se démarquent largement en termes de consommation et de rejets de GES, avec des médianes très élevées comparé aux autres types de bâtiments.</a:t>
            </a:r>
            <a:endParaRPr lang="fr-FR" sz="1200" i="1" dirty="0"/>
          </a:p>
        </p:txBody>
      </p:sp>
      <p:sp>
        <p:nvSpPr>
          <p:cNvPr id="11" name="ZoneTexte 10">
            <a:extLst>
              <a:ext uri="{FF2B5EF4-FFF2-40B4-BE49-F238E27FC236}">
                <a16:creationId xmlns:a16="http://schemas.microsoft.com/office/drawing/2014/main" id="{7972B3DD-D58A-1699-FE42-81E9A086F7D7}"/>
              </a:ext>
            </a:extLst>
          </p:cNvPr>
          <p:cNvSpPr txBox="1"/>
          <p:nvPr/>
        </p:nvSpPr>
        <p:spPr>
          <a:xfrm>
            <a:off x="1992813" y="1248229"/>
            <a:ext cx="8206374" cy="307777"/>
          </a:xfrm>
          <a:prstGeom prst="rect">
            <a:avLst/>
          </a:prstGeom>
          <a:noFill/>
        </p:spPr>
        <p:txBody>
          <a:bodyPr wrap="square" rtlCol="0">
            <a:spAutoFit/>
          </a:bodyPr>
          <a:lstStyle/>
          <a:p>
            <a:pPr algn="ctr"/>
            <a:r>
              <a:rPr lang="fr-FR" sz="1400" dirty="0"/>
              <a:t>Répartition de la consommation d'énergie et d’émission GES par site en fonction du type de bâtiment</a:t>
            </a:r>
          </a:p>
        </p:txBody>
      </p:sp>
      <p:pic>
        <p:nvPicPr>
          <p:cNvPr id="5" name="Image 4" descr="Une image contenant graphique&#10;&#10;Description générée automatiquement">
            <a:extLst>
              <a:ext uri="{FF2B5EF4-FFF2-40B4-BE49-F238E27FC236}">
                <a16:creationId xmlns:a16="http://schemas.microsoft.com/office/drawing/2014/main" id="{B75602D1-B169-A94D-8178-F4A67706262E}"/>
              </a:ext>
            </a:extLst>
          </p:cNvPr>
          <p:cNvPicPr>
            <a:picLocks noChangeAspect="1"/>
          </p:cNvPicPr>
          <p:nvPr/>
        </p:nvPicPr>
        <p:blipFill>
          <a:blip r:embed="rId4"/>
          <a:stretch>
            <a:fillRect/>
          </a:stretch>
        </p:blipFill>
        <p:spPr>
          <a:xfrm>
            <a:off x="7164772" y="1736638"/>
            <a:ext cx="2759511" cy="3644511"/>
          </a:xfrm>
          <a:prstGeom prst="rect">
            <a:avLst/>
          </a:prstGeom>
        </p:spPr>
      </p:pic>
      <p:pic>
        <p:nvPicPr>
          <p:cNvPr id="8" name="Image 7" descr="Une image contenant graphique&#10;&#10;Description générée automatiquement">
            <a:extLst>
              <a:ext uri="{FF2B5EF4-FFF2-40B4-BE49-F238E27FC236}">
                <a16:creationId xmlns:a16="http://schemas.microsoft.com/office/drawing/2014/main" id="{57A69B39-C360-AAAE-5463-D331C41C847F}"/>
              </a:ext>
            </a:extLst>
          </p:cNvPr>
          <p:cNvPicPr>
            <a:picLocks noChangeAspect="1"/>
          </p:cNvPicPr>
          <p:nvPr/>
        </p:nvPicPr>
        <p:blipFill>
          <a:blip r:embed="rId5"/>
          <a:stretch>
            <a:fillRect/>
          </a:stretch>
        </p:blipFill>
        <p:spPr>
          <a:xfrm>
            <a:off x="2267714" y="1736638"/>
            <a:ext cx="2759515" cy="3612496"/>
          </a:xfrm>
          <a:prstGeom prst="rect">
            <a:avLst/>
          </a:prstGeom>
        </p:spPr>
      </p:pic>
      <p:sp>
        <p:nvSpPr>
          <p:cNvPr id="16" name="Espace réservé du pied de page 15">
            <a:extLst>
              <a:ext uri="{FF2B5EF4-FFF2-40B4-BE49-F238E27FC236}">
                <a16:creationId xmlns:a16="http://schemas.microsoft.com/office/drawing/2014/main" id="{2804BC9B-9C23-3E1E-9697-2CD9F7DDB3B7}"/>
              </a:ext>
            </a:extLst>
          </p:cNvPr>
          <p:cNvSpPr>
            <a:spLocks noGrp="1"/>
          </p:cNvSpPr>
          <p:nvPr>
            <p:ph type="ftr" sz="quarter" idx="12"/>
          </p:nvPr>
        </p:nvSpPr>
        <p:spPr/>
        <p:txBody>
          <a:bodyPr/>
          <a:lstStyle/>
          <a:p>
            <a:pPr rtl="0"/>
            <a:r>
              <a:rPr lang="fr-FR" noProof="0"/>
              <a:t>Alpha Oumar DIALLO</a:t>
            </a:r>
          </a:p>
        </p:txBody>
      </p:sp>
    </p:spTree>
    <p:extLst>
      <p:ext uri="{BB962C8B-B14F-4D97-AF65-F5344CB8AC3E}">
        <p14:creationId xmlns:p14="http://schemas.microsoft.com/office/powerpoint/2010/main" val="2883079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3FB4D5-DA14-4F29-9320-2DE0A6B571B9}"/>
              </a:ext>
            </a:extLst>
          </p:cNvPr>
          <p:cNvSpPr>
            <a:spLocks noGrp="1"/>
          </p:cNvSpPr>
          <p:nvPr>
            <p:ph type="title"/>
          </p:nvPr>
        </p:nvSpPr>
        <p:spPr>
          <a:xfrm>
            <a:off x="776833" y="494167"/>
            <a:ext cx="9955584" cy="432000"/>
          </a:xfrm>
        </p:spPr>
        <p:txBody>
          <a:bodyPr rtlCol="0"/>
          <a:lstStyle/>
          <a:p>
            <a:pPr rtl="0"/>
            <a:r>
              <a:rPr lang="fr-FR" sz="2400" dirty="0"/>
              <a:t>Influence de l’âge des bâtiments sur les variables à prédire …</a:t>
            </a:r>
          </a:p>
        </p:txBody>
      </p:sp>
      <p:pic>
        <p:nvPicPr>
          <p:cNvPr id="17" name="Image 16">
            <a:extLst>
              <a:ext uri="{FF2B5EF4-FFF2-40B4-BE49-F238E27FC236}">
                <a16:creationId xmlns:a16="http://schemas.microsoft.com/office/drawing/2014/main" id="{636A0643-5039-82C3-E9C5-EB172BA2DFE9}"/>
              </a:ext>
            </a:extLst>
          </p:cNvPr>
          <p:cNvPicPr>
            <a:picLocks noChangeAspect="1"/>
          </p:cNvPicPr>
          <p:nvPr/>
        </p:nvPicPr>
        <p:blipFill>
          <a:blip r:embed="rId3"/>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cxnSp>
        <p:nvCxnSpPr>
          <p:cNvPr id="3" name="Connecteur droit 2" descr="Séparateur de diapositive">
            <a:extLst>
              <a:ext uri="{FF2B5EF4-FFF2-40B4-BE49-F238E27FC236}">
                <a16:creationId xmlns:a16="http://schemas.microsoft.com/office/drawing/2014/main" id="{32B76B6C-9E17-BB96-DBFC-290480E48C11}"/>
              </a:ext>
              <a:ext uri="{C183D7F6-B498-43B3-948B-1728B52AA6E4}">
                <adec:decorative xmlns:adec="http://schemas.microsoft.com/office/drawing/2017/decorative" val="1"/>
              </a:ext>
            </a:extLst>
          </p:cNvPr>
          <p:cNvCxnSpPr>
            <a:cxnSpLocks/>
          </p:cNvCxnSpPr>
          <p:nvPr/>
        </p:nvCxnSpPr>
        <p:spPr>
          <a:xfrm>
            <a:off x="841248" y="1026464"/>
            <a:ext cx="368751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descr="Séparateur de diapositive">
            <a:extLst>
              <a:ext uri="{FF2B5EF4-FFF2-40B4-BE49-F238E27FC236}">
                <a16:creationId xmlns:a16="http://schemas.microsoft.com/office/drawing/2014/main" id="{566735B2-BC20-98EA-1F92-2C04BA9445AF}"/>
              </a:ext>
              <a:ext uri="{C183D7F6-B498-43B3-948B-1728B52AA6E4}">
                <adec:decorative xmlns:adec="http://schemas.microsoft.com/office/drawing/2017/decorative" val="1"/>
              </a:ext>
            </a:extLst>
          </p:cNvPr>
          <p:cNvCxnSpPr>
            <a:cxnSpLocks/>
          </p:cNvCxnSpPr>
          <p:nvPr/>
        </p:nvCxnSpPr>
        <p:spPr>
          <a:xfrm>
            <a:off x="6096000" y="2651404"/>
            <a:ext cx="0" cy="155519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2E99B215-BD23-CB73-E39F-FF8573B12BC5}"/>
              </a:ext>
            </a:extLst>
          </p:cNvPr>
          <p:cNvSpPr txBox="1"/>
          <p:nvPr/>
        </p:nvSpPr>
        <p:spPr>
          <a:xfrm>
            <a:off x="8427701" y="3165733"/>
            <a:ext cx="2928820" cy="1200329"/>
          </a:xfrm>
          <a:prstGeom prst="rect">
            <a:avLst/>
          </a:prstGeom>
          <a:noFill/>
        </p:spPr>
        <p:txBody>
          <a:bodyPr wrap="square" rtlCol="0">
            <a:spAutoFit/>
          </a:bodyPr>
          <a:lstStyle/>
          <a:p>
            <a:pPr algn="just"/>
            <a:r>
              <a:rPr lang="fr-FR" sz="1200" dirty="0"/>
              <a:t>Les bâtiments construits entre 1990 et 2015, semblent avoir des consommations et de rejet plus importants que les bâtiments anciens, alors que la variable ‘</a:t>
            </a:r>
            <a:r>
              <a:rPr lang="fr-FR" sz="1200" dirty="0" err="1"/>
              <a:t>YearBuilt</a:t>
            </a:r>
            <a:r>
              <a:rPr lang="fr-FR" sz="1200" dirty="0"/>
              <a:t>’ n’est pas forcément corrélée à d’autres </a:t>
            </a:r>
            <a:r>
              <a:rPr lang="fr-FR" sz="1200" dirty="0" err="1"/>
              <a:t>features</a:t>
            </a:r>
            <a:r>
              <a:rPr lang="fr-FR" sz="1200" dirty="0"/>
              <a:t>.</a:t>
            </a:r>
            <a:endParaRPr lang="fr-FR" sz="1200" i="1" dirty="0"/>
          </a:p>
        </p:txBody>
      </p:sp>
      <p:grpSp>
        <p:nvGrpSpPr>
          <p:cNvPr id="20" name="Groupe 19">
            <a:extLst>
              <a:ext uri="{FF2B5EF4-FFF2-40B4-BE49-F238E27FC236}">
                <a16:creationId xmlns:a16="http://schemas.microsoft.com/office/drawing/2014/main" id="{72A031C8-60EA-9A6C-0112-0EE8C9A73BB3}"/>
              </a:ext>
            </a:extLst>
          </p:cNvPr>
          <p:cNvGrpSpPr/>
          <p:nvPr/>
        </p:nvGrpSpPr>
        <p:grpSpPr>
          <a:xfrm>
            <a:off x="1227885" y="1281269"/>
            <a:ext cx="6563441" cy="4846597"/>
            <a:chOff x="1227885" y="1281269"/>
            <a:chExt cx="6563441" cy="4846597"/>
          </a:xfrm>
        </p:grpSpPr>
        <p:pic>
          <p:nvPicPr>
            <p:cNvPr id="16" name="Image 15" descr="Une image contenant graphique&#10;&#10;Description générée automatiquement">
              <a:extLst>
                <a:ext uri="{FF2B5EF4-FFF2-40B4-BE49-F238E27FC236}">
                  <a16:creationId xmlns:a16="http://schemas.microsoft.com/office/drawing/2014/main" id="{FE906C11-6910-D61B-4FC1-3114A7B00A0E}"/>
                </a:ext>
              </a:extLst>
            </p:cNvPr>
            <p:cNvPicPr>
              <a:picLocks noChangeAspect="1"/>
            </p:cNvPicPr>
            <p:nvPr/>
          </p:nvPicPr>
          <p:blipFill>
            <a:blip r:embed="rId4"/>
            <a:stretch>
              <a:fillRect/>
            </a:stretch>
          </p:blipFill>
          <p:spPr>
            <a:xfrm>
              <a:off x="1266202" y="1281269"/>
              <a:ext cx="6525124" cy="2354035"/>
            </a:xfrm>
            <a:prstGeom prst="rect">
              <a:avLst/>
            </a:prstGeom>
          </p:spPr>
        </p:pic>
        <p:pic>
          <p:nvPicPr>
            <p:cNvPr id="19" name="Image 18" descr="Une image contenant graphique&#10;&#10;Description générée automatiquement">
              <a:extLst>
                <a:ext uri="{FF2B5EF4-FFF2-40B4-BE49-F238E27FC236}">
                  <a16:creationId xmlns:a16="http://schemas.microsoft.com/office/drawing/2014/main" id="{B9C87981-FA45-1063-CFE3-960C54FBD5BB}"/>
                </a:ext>
              </a:extLst>
            </p:cNvPr>
            <p:cNvPicPr>
              <a:picLocks noChangeAspect="1"/>
            </p:cNvPicPr>
            <p:nvPr/>
          </p:nvPicPr>
          <p:blipFill>
            <a:blip r:embed="rId5"/>
            <a:stretch>
              <a:fillRect/>
            </a:stretch>
          </p:blipFill>
          <p:spPr>
            <a:xfrm>
              <a:off x="1227885" y="3765898"/>
              <a:ext cx="6563441" cy="2361968"/>
            </a:xfrm>
            <a:prstGeom prst="rect">
              <a:avLst/>
            </a:prstGeom>
          </p:spPr>
        </p:pic>
      </p:grpSp>
      <p:sp>
        <p:nvSpPr>
          <p:cNvPr id="21" name="Espace réservé du pied de page 20">
            <a:extLst>
              <a:ext uri="{FF2B5EF4-FFF2-40B4-BE49-F238E27FC236}">
                <a16:creationId xmlns:a16="http://schemas.microsoft.com/office/drawing/2014/main" id="{97DCF554-5D61-ADF3-711F-BD33F6D09AC8}"/>
              </a:ext>
            </a:extLst>
          </p:cNvPr>
          <p:cNvSpPr>
            <a:spLocks noGrp="1"/>
          </p:cNvSpPr>
          <p:nvPr>
            <p:ph type="ftr" sz="quarter" idx="12"/>
          </p:nvPr>
        </p:nvSpPr>
        <p:spPr/>
        <p:txBody>
          <a:bodyPr/>
          <a:lstStyle/>
          <a:p>
            <a:pPr rtl="0"/>
            <a:r>
              <a:rPr lang="fr-FR" noProof="0"/>
              <a:t>Alpha Oumar DIALLO</a:t>
            </a:r>
          </a:p>
        </p:txBody>
      </p:sp>
    </p:spTree>
    <p:extLst>
      <p:ext uri="{BB962C8B-B14F-4D97-AF65-F5344CB8AC3E}">
        <p14:creationId xmlns:p14="http://schemas.microsoft.com/office/powerpoint/2010/main" val="1401245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3FB4D5-DA14-4F29-9320-2DE0A6B571B9}"/>
              </a:ext>
            </a:extLst>
          </p:cNvPr>
          <p:cNvSpPr>
            <a:spLocks noGrp="1"/>
          </p:cNvSpPr>
          <p:nvPr>
            <p:ph type="title"/>
          </p:nvPr>
        </p:nvSpPr>
        <p:spPr>
          <a:xfrm>
            <a:off x="776833" y="494167"/>
            <a:ext cx="9955584" cy="432000"/>
          </a:xfrm>
        </p:spPr>
        <p:txBody>
          <a:bodyPr rtlCol="0"/>
          <a:lstStyle/>
          <a:p>
            <a:pPr rtl="0"/>
            <a:r>
              <a:rPr lang="fr-FR" sz="2400" dirty="0"/>
              <a:t>Carte interactive de consommation d’énergie et de rejets GES…</a:t>
            </a:r>
          </a:p>
        </p:txBody>
      </p:sp>
      <p:pic>
        <p:nvPicPr>
          <p:cNvPr id="17" name="Image 16">
            <a:extLst>
              <a:ext uri="{FF2B5EF4-FFF2-40B4-BE49-F238E27FC236}">
                <a16:creationId xmlns:a16="http://schemas.microsoft.com/office/drawing/2014/main" id="{636A0643-5039-82C3-E9C5-EB172BA2DFE9}"/>
              </a:ext>
            </a:extLst>
          </p:cNvPr>
          <p:cNvPicPr>
            <a:picLocks noChangeAspect="1"/>
          </p:cNvPicPr>
          <p:nvPr/>
        </p:nvPicPr>
        <p:blipFill>
          <a:blip r:embed="rId3"/>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cxnSp>
        <p:nvCxnSpPr>
          <p:cNvPr id="3" name="Connecteur droit 2" descr="Séparateur de diapositive">
            <a:extLst>
              <a:ext uri="{FF2B5EF4-FFF2-40B4-BE49-F238E27FC236}">
                <a16:creationId xmlns:a16="http://schemas.microsoft.com/office/drawing/2014/main" id="{32B76B6C-9E17-BB96-DBFC-290480E48C11}"/>
              </a:ext>
              <a:ext uri="{C183D7F6-B498-43B3-948B-1728B52AA6E4}">
                <adec:decorative xmlns:adec="http://schemas.microsoft.com/office/drawing/2017/decorative" val="1"/>
              </a:ext>
            </a:extLst>
          </p:cNvPr>
          <p:cNvCxnSpPr>
            <a:cxnSpLocks/>
          </p:cNvCxnSpPr>
          <p:nvPr/>
        </p:nvCxnSpPr>
        <p:spPr>
          <a:xfrm>
            <a:off x="841248" y="1026464"/>
            <a:ext cx="368751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descr="Séparateur de diapositive">
            <a:extLst>
              <a:ext uri="{FF2B5EF4-FFF2-40B4-BE49-F238E27FC236}">
                <a16:creationId xmlns:a16="http://schemas.microsoft.com/office/drawing/2014/main" id="{566735B2-BC20-98EA-1F92-2C04BA9445AF}"/>
              </a:ext>
              <a:ext uri="{C183D7F6-B498-43B3-948B-1728B52AA6E4}">
                <adec:decorative xmlns:adec="http://schemas.microsoft.com/office/drawing/2017/decorative" val="1"/>
              </a:ext>
            </a:extLst>
          </p:cNvPr>
          <p:cNvCxnSpPr>
            <a:cxnSpLocks/>
          </p:cNvCxnSpPr>
          <p:nvPr/>
        </p:nvCxnSpPr>
        <p:spPr>
          <a:xfrm>
            <a:off x="6096000" y="2651404"/>
            <a:ext cx="0" cy="155519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2E99B215-BD23-CB73-E39F-FF8573B12BC5}"/>
              </a:ext>
            </a:extLst>
          </p:cNvPr>
          <p:cNvSpPr txBox="1"/>
          <p:nvPr/>
        </p:nvSpPr>
        <p:spPr>
          <a:xfrm>
            <a:off x="8325153" y="2838269"/>
            <a:ext cx="2928820" cy="1200329"/>
          </a:xfrm>
          <a:prstGeom prst="rect">
            <a:avLst/>
          </a:prstGeom>
          <a:noFill/>
        </p:spPr>
        <p:txBody>
          <a:bodyPr wrap="square" rtlCol="0">
            <a:spAutoFit/>
          </a:bodyPr>
          <a:lstStyle/>
          <a:p>
            <a:pPr algn="just"/>
            <a:r>
              <a:rPr lang="fr-FR" sz="1200" dirty="0"/>
              <a:t>Dans le notebook associé au </a:t>
            </a:r>
            <a:r>
              <a:rPr lang="fr-FR" sz="1200" dirty="0" err="1"/>
              <a:t>cleaning</a:t>
            </a:r>
            <a:r>
              <a:rPr lang="fr-FR" sz="1200" dirty="0"/>
              <a:t> de données, il est possible de visualiser l’emplacement des bâtiments.</a:t>
            </a:r>
          </a:p>
          <a:p>
            <a:pPr algn="just"/>
            <a:endParaRPr lang="fr-FR" sz="1200" i="1" dirty="0"/>
          </a:p>
          <a:p>
            <a:pPr algn="just"/>
            <a:r>
              <a:rPr lang="fr-FR" sz="1200" i="1" dirty="0"/>
              <a:t>Cela permet de voir rapidement où sont concentrés les bâtiments non-</a:t>
            </a:r>
            <a:r>
              <a:rPr lang="fr-FR" sz="1200" i="1" dirty="0" err="1"/>
              <a:t>residentiels</a:t>
            </a:r>
            <a:r>
              <a:rPr lang="fr-FR" sz="1200" i="1" dirty="0"/>
              <a:t>.</a:t>
            </a:r>
          </a:p>
        </p:txBody>
      </p:sp>
      <p:pic>
        <p:nvPicPr>
          <p:cNvPr id="7" name="Image 6" descr="Une image contenant carte&#10;&#10;Description générée automatiquement">
            <a:extLst>
              <a:ext uri="{FF2B5EF4-FFF2-40B4-BE49-F238E27FC236}">
                <a16:creationId xmlns:a16="http://schemas.microsoft.com/office/drawing/2014/main" id="{966FEE03-3019-5565-92AE-73F92FA9D964}"/>
              </a:ext>
            </a:extLst>
          </p:cNvPr>
          <p:cNvPicPr>
            <a:picLocks noChangeAspect="1"/>
          </p:cNvPicPr>
          <p:nvPr/>
        </p:nvPicPr>
        <p:blipFill>
          <a:blip r:embed="rId4"/>
          <a:stretch>
            <a:fillRect/>
          </a:stretch>
        </p:blipFill>
        <p:spPr>
          <a:xfrm>
            <a:off x="1058684" y="1636297"/>
            <a:ext cx="2703453" cy="3949312"/>
          </a:xfrm>
          <a:prstGeom prst="rect">
            <a:avLst/>
          </a:prstGeom>
        </p:spPr>
      </p:pic>
      <p:sp>
        <p:nvSpPr>
          <p:cNvPr id="8" name="ZoneTexte 7">
            <a:extLst>
              <a:ext uri="{FF2B5EF4-FFF2-40B4-BE49-F238E27FC236}">
                <a16:creationId xmlns:a16="http://schemas.microsoft.com/office/drawing/2014/main" id="{C1BEF594-7C7D-2739-4856-132925496653}"/>
              </a:ext>
            </a:extLst>
          </p:cNvPr>
          <p:cNvSpPr txBox="1"/>
          <p:nvPr/>
        </p:nvSpPr>
        <p:spPr>
          <a:xfrm>
            <a:off x="521452" y="1280379"/>
            <a:ext cx="3777915" cy="276999"/>
          </a:xfrm>
          <a:prstGeom prst="rect">
            <a:avLst/>
          </a:prstGeom>
          <a:noFill/>
        </p:spPr>
        <p:txBody>
          <a:bodyPr wrap="square" rtlCol="0">
            <a:spAutoFit/>
          </a:bodyPr>
          <a:lstStyle/>
          <a:p>
            <a:pPr algn="ctr"/>
            <a:r>
              <a:rPr lang="fr-FR" sz="1200" dirty="0" err="1"/>
              <a:t>Heatmap</a:t>
            </a:r>
            <a:r>
              <a:rPr lang="fr-FR" sz="1200" dirty="0"/>
              <a:t> concentration d'énergie</a:t>
            </a:r>
          </a:p>
        </p:txBody>
      </p:sp>
      <p:pic>
        <p:nvPicPr>
          <p:cNvPr id="14" name="Image 13" descr="Une image contenant texte, carte, plante&#10;&#10;Description générée automatiquement">
            <a:extLst>
              <a:ext uri="{FF2B5EF4-FFF2-40B4-BE49-F238E27FC236}">
                <a16:creationId xmlns:a16="http://schemas.microsoft.com/office/drawing/2014/main" id="{AAA2CFDF-076C-4A4B-0755-76A3EE3BD6ED}"/>
              </a:ext>
            </a:extLst>
          </p:cNvPr>
          <p:cNvPicPr>
            <a:picLocks noChangeAspect="1"/>
          </p:cNvPicPr>
          <p:nvPr/>
        </p:nvPicPr>
        <p:blipFill>
          <a:blip r:embed="rId5"/>
          <a:stretch>
            <a:fillRect/>
          </a:stretch>
        </p:blipFill>
        <p:spPr>
          <a:xfrm>
            <a:off x="4732128" y="1636299"/>
            <a:ext cx="2725581" cy="3949310"/>
          </a:xfrm>
          <a:prstGeom prst="rect">
            <a:avLst/>
          </a:prstGeom>
        </p:spPr>
      </p:pic>
      <p:sp>
        <p:nvSpPr>
          <p:cNvPr id="18" name="ZoneTexte 17">
            <a:extLst>
              <a:ext uri="{FF2B5EF4-FFF2-40B4-BE49-F238E27FC236}">
                <a16:creationId xmlns:a16="http://schemas.microsoft.com/office/drawing/2014/main" id="{9B9D2534-604A-B0FE-FA8B-E90C38D3AF00}"/>
              </a:ext>
            </a:extLst>
          </p:cNvPr>
          <p:cNvSpPr txBox="1"/>
          <p:nvPr/>
        </p:nvSpPr>
        <p:spPr>
          <a:xfrm>
            <a:off x="4065051" y="1280379"/>
            <a:ext cx="4059734" cy="276999"/>
          </a:xfrm>
          <a:prstGeom prst="rect">
            <a:avLst/>
          </a:prstGeom>
          <a:noFill/>
        </p:spPr>
        <p:txBody>
          <a:bodyPr wrap="square" rtlCol="0">
            <a:spAutoFit/>
          </a:bodyPr>
          <a:lstStyle/>
          <a:p>
            <a:pPr algn="ctr"/>
            <a:r>
              <a:rPr lang="fr-FR" sz="1200" dirty="0" err="1"/>
              <a:t>Heatmap</a:t>
            </a:r>
            <a:r>
              <a:rPr lang="fr-FR" sz="1200" dirty="0"/>
              <a:t> concentration d'émissions GES</a:t>
            </a:r>
          </a:p>
        </p:txBody>
      </p:sp>
      <p:sp>
        <p:nvSpPr>
          <p:cNvPr id="21" name="Espace réservé du pied de page 20">
            <a:extLst>
              <a:ext uri="{FF2B5EF4-FFF2-40B4-BE49-F238E27FC236}">
                <a16:creationId xmlns:a16="http://schemas.microsoft.com/office/drawing/2014/main" id="{91A44979-5109-5754-1BC1-DAC644CDF1A8}"/>
              </a:ext>
            </a:extLst>
          </p:cNvPr>
          <p:cNvSpPr>
            <a:spLocks noGrp="1"/>
          </p:cNvSpPr>
          <p:nvPr>
            <p:ph type="ftr" sz="quarter" idx="12"/>
          </p:nvPr>
        </p:nvSpPr>
        <p:spPr/>
        <p:txBody>
          <a:bodyPr/>
          <a:lstStyle/>
          <a:p>
            <a:pPr rtl="0"/>
            <a:r>
              <a:rPr lang="fr-FR" noProof="0"/>
              <a:t>Alpha Oumar DIALLO</a:t>
            </a:r>
          </a:p>
        </p:txBody>
      </p:sp>
    </p:spTree>
    <p:extLst>
      <p:ext uri="{BB962C8B-B14F-4D97-AF65-F5344CB8AC3E}">
        <p14:creationId xmlns:p14="http://schemas.microsoft.com/office/powerpoint/2010/main" val="1197322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8" name="Espace réservé pour une image  7" descr="Une image contenant invertébré&#10;&#10;Description générée automatiquement">
            <a:extLst>
              <a:ext uri="{FF2B5EF4-FFF2-40B4-BE49-F238E27FC236}">
                <a16:creationId xmlns:a16="http://schemas.microsoft.com/office/drawing/2014/main" id="{29631662-576B-61AB-B685-56CFBE466CD4}"/>
              </a:ext>
            </a:extLst>
          </p:cNvPr>
          <p:cNvPicPr>
            <a:picLocks noGrp="1" noChangeAspect="1"/>
          </p:cNvPicPr>
          <p:nvPr>
            <p:ph type="pic" sz="quarter" idx="10"/>
          </p:nvPr>
        </p:nvPicPr>
        <p:blipFill>
          <a:blip r:embed="rId3"/>
          <a:srcRect l="14063" r="14063"/>
          <a:stretch>
            <a:fillRect/>
          </a:stretch>
        </p:blipFill>
        <p:spPr/>
      </p:pic>
      <p:sp>
        <p:nvSpPr>
          <p:cNvPr id="10" name="Espace réservé du texte 9">
            <a:extLst>
              <a:ext uri="{FF2B5EF4-FFF2-40B4-BE49-F238E27FC236}">
                <a16:creationId xmlns:a16="http://schemas.microsoft.com/office/drawing/2014/main" id="{2972F17A-D965-40B9-8ABB-C634072DBCC0}"/>
              </a:ext>
            </a:extLst>
          </p:cNvPr>
          <p:cNvSpPr>
            <a:spLocks noGrp="1"/>
          </p:cNvSpPr>
          <p:nvPr>
            <p:ph type="subTitle" idx="1"/>
          </p:nvPr>
        </p:nvSpPr>
        <p:spPr>
          <a:xfrm>
            <a:off x="9780588" y="4072348"/>
            <a:ext cx="2411412" cy="1071793"/>
          </a:xfrm>
        </p:spPr>
        <p:txBody>
          <a:bodyPr rtlCol="0"/>
          <a:lstStyle/>
          <a:p>
            <a:pPr marL="171450" indent="-171450" algn="just">
              <a:buFont typeface="Wingdings" panose="05000000000000000000" pitchFamily="2" charset="2"/>
              <a:buChar char="Ø"/>
            </a:pPr>
            <a:r>
              <a:rPr lang="fr-FR" sz="1200" dirty="0"/>
              <a:t> </a:t>
            </a:r>
            <a:r>
              <a:rPr lang="fr-FR" sz="1200" dirty="0" err="1"/>
              <a:t>Préprocessing</a:t>
            </a:r>
            <a:endParaRPr lang="fr-FR" sz="1200" dirty="0"/>
          </a:p>
          <a:p>
            <a:pPr marL="171450" indent="-171450" algn="just">
              <a:buFont typeface="Wingdings" panose="05000000000000000000" pitchFamily="2" charset="2"/>
              <a:buChar char="Ø"/>
            </a:pPr>
            <a:r>
              <a:rPr lang="fr-FR" sz="1200" dirty="0"/>
              <a:t> Modélisation </a:t>
            </a:r>
          </a:p>
          <a:p>
            <a:pPr marL="171450" indent="-171450" algn="just">
              <a:buFont typeface="Wingdings" panose="05000000000000000000" pitchFamily="2" charset="2"/>
              <a:buChar char="Ø"/>
            </a:pPr>
            <a:r>
              <a:rPr lang="fr-FR" sz="1200" dirty="0"/>
              <a:t>prédiction et amélioration</a:t>
            </a:r>
          </a:p>
          <a:p>
            <a:pPr algn="just" rtl="0"/>
            <a:endParaRPr lang="fr-FR" sz="1200" dirty="0"/>
          </a:p>
        </p:txBody>
      </p:sp>
      <p:sp>
        <p:nvSpPr>
          <p:cNvPr id="3" name="Titre 2">
            <a:extLst>
              <a:ext uri="{FF2B5EF4-FFF2-40B4-BE49-F238E27FC236}">
                <a16:creationId xmlns:a16="http://schemas.microsoft.com/office/drawing/2014/main" id="{200B3D2B-613A-41BE-987D-E6A1324B456D}"/>
              </a:ext>
            </a:extLst>
          </p:cNvPr>
          <p:cNvSpPr>
            <a:spLocks noGrp="1"/>
          </p:cNvSpPr>
          <p:nvPr>
            <p:ph type="ctrTitle"/>
          </p:nvPr>
        </p:nvSpPr>
        <p:spPr>
          <a:xfrm>
            <a:off x="5943600" y="2811053"/>
            <a:ext cx="6248400" cy="1261295"/>
          </a:xfrm>
        </p:spPr>
        <p:txBody>
          <a:bodyPr rtlCol="0"/>
          <a:lstStyle/>
          <a:p>
            <a:pPr algn="ctr" rtl="0"/>
            <a:r>
              <a:rPr lang="fr-FR" sz="5400" dirty="0"/>
              <a:t>Les variables à prédire</a:t>
            </a:r>
          </a:p>
        </p:txBody>
      </p:sp>
      <p:pic>
        <p:nvPicPr>
          <p:cNvPr id="4" name="Image 3">
            <a:extLst>
              <a:ext uri="{FF2B5EF4-FFF2-40B4-BE49-F238E27FC236}">
                <a16:creationId xmlns:a16="http://schemas.microsoft.com/office/drawing/2014/main" id="{4F2CFA35-AEC3-C4EE-5324-22EC5C0918C9}"/>
              </a:ext>
            </a:extLst>
          </p:cNvPr>
          <p:cNvPicPr>
            <a:picLocks noChangeAspect="1"/>
          </p:cNvPicPr>
          <p:nvPr/>
        </p:nvPicPr>
        <p:blipFill>
          <a:blip r:embed="rId4"/>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88411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C633227-D9EB-DA82-04DD-3388B316EA18}"/>
              </a:ext>
            </a:extLst>
          </p:cNvPr>
          <p:cNvSpPr>
            <a:spLocks noGrp="1"/>
          </p:cNvSpPr>
          <p:nvPr>
            <p:ph type="ftr" sz="quarter" idx="12"/>
          </p:nvPr>
        </p:nvSpPr>
        <p:spPr/>
        <p:txBody>
          <a:bodyPr/>
          <a:lstStyle/>
          <a:p>
            <a:pPr rtl="0"/>
            <a:r>
              <a:rPr lang="fr-FR" noProof="0"/>
              <a:t>Alpha Oumar DIALLO</a:t>
            </a:r>
          </a:p>
        </p:txBody>
      </p:sp>
      <p:grpSp>
        <p:nvGrpSpPr>
          <p:cNvPr id="5" name="Groupe 4" descr="Comment utiliser ce modèle&#10;">
            <a:extLst>
              <a:ext uri="{FF2B5EF4-FFF2-40B4-BE49-F238E27FC236}">
                <a16:creationId xmlns:a16="http://schemas.microsoft.com/office/drawing/2014/main" id="{9F1AD3E7-9B94-EC85-A566-03495687A030}"/>
              </a:ext>
            </a:extLst>
          </p:cNvPr>
          <p:cNvGrpSpPr/>
          <p:nvPr/>
        </p:nvGrpSpPr>
        <p:grpSpPr>
          <a:xfrm>
            <a:off x="323936" y="200418"/>
            <a:ext cx="2980629" cy="2956469"/>
            <a:chOff x="1341135" y="654208"/>
            <a:chExt cx="2980629" cy="2956469"/>
          </a:xfrm>
        </p:grpSpPr>
        <p:sp>
          <p:nvSpPr>
            <p:cNvPr id="6" name="Ovale 36" title="Graphismes d’arrière-plan circulaires">
              <a:extLst>
                <a:ext uri="{FF2B5EF4-FFF2-40B4-BE49-F238E27FC236}">
                  <a16:creationId xmlns:a16="http://schemas.microsoft.com/office/drawing/2014/main" id="{78E8EED8-FBE4-CB9D-97EB-6967EF5580EB}"/>
                </a:ext>
              </a:extLst>
            </p:cNvPr>
            <p:cNvSpPr/>
            <p:nvPr/>
          </p:nvSpPr>
          <p:spPr>
            <a:xfrm>
              <a:off x="1341135" y="814260"/>
              <a:ext cx="2796417" cy="279641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lnSpc>
                  <a:spcPts val="3000"/>
                </a:lnSpc>
              </a:pPr>
              <a:r>
                <a:rPr lang="fr-FR" sz="2400" b="1" dirty="0"/>
                <a:t>Préparation des données</a:t>
              </a:r>
              <a:endParaRPr lang="fr-FR" sz="2400" dirty="0"/>
            </a:p>
          </p:txBody>
        </p:sp>
        <p:sp>
          <p:nvSpPr>
            <p:cNvPr id="8" name="Ovale 40" title="Graphismes d’arrière-plan circulaires">
              <a:extLst>
                <a:ext uri="{FF2B5EF4-FFF2-40B4-BE49-F238E27FC236}">
                  <a16:creationId xmlns:a16="http://schemas.microsoft.com/office/drawing/2014/main" id="{EA803BD2-68D9-E5A2-067E-AAD011AED411}"/>
                </a:ext>
              </a:extLst>
            </p:cNvPr>
            <p:cNvSpPr/>
            <p:nvPr/>
          </p:nvSpPr>
          <p:spPr>
            <a:xfrm>
              <a:off x="1537865" y="3001655"/>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9" name="Titre 2">
              <a:extLst>
                <a:ext uri="{FF2B5EF4-FFF2-40B4-BE49-F238E27FC236}">
                  <a16:creationId xmlns:a16="http://schemas.microsoft.com/office/drawing/2014/main" id="{25560110-89EC-EB1A-1F8E-CF50B2B380AC}"/>
                </a:ext>
              </a:extLst>
            </p:cNvPr>
            <p:cNvSpPr txBox="1">
              <a:spLocks/>
            </p:cNvSpPr>
            <p:nvPr/>
          </p:nvSpPr>
          <p:spPr>
            <a:xfrm>
              <a:off x="3133073" y="654208"/>
              <a:ext cx="1188691" cy="118682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pPr algn="ctr" rtl="0"/>
              <a:r>
                <a:rPr lang="fr-FR" sz="7200" b="1" dirty="0">
                  <a:solidFill>
                    <a:schemeClr val="bg1"/>
                  </a:solidFill>
                  <a:latin typeface="Times New Roman" panose="02020603050405020304" pitchFamily="18" charset="0"/>
                  <a:cs typeface="Times New Roman" panose="02020603050405020304" pitchFamily="18" charset="0"/>
                </a:rPr>
                <a:t>?</a:t>
              </a:r>
            </a:p>
          </p:txBody>
        </p:sp>
      </p:grpSp>
      <p:sp>
        <p:nvSpPr>
          <p:cNvPr id="10" name="Rectangle 9" descr="Encadré d’arrière-plan - Instructions">
            <a:extLst>
              <a:ext uri="{FF2B5EF4-FFF2-40B4-BE49-F238E27FC236}">
                <a16:creationId xmlns:a16="http://schemas.microsoft.com/office/drawing/2014/main" id="{A85CB158-1ED2-77CC-BF5A-BD97538CF685}"/>
              </a:ext>
            </a:extLst>
          </p:cNvPr>
          <p:cNvSpPr/>
          <p:nvPr/>
        </p:nvSpPr>
        <p:spPr>
          <a:xfrm>
            <a:off x="3501992" y="92807"/>
            <a:ext cx="4708996" cy="41775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6" name="Rectangle 25" descr="Encadré d’arrière-plan - Instructions">
            <a:extLst>
              <a:ext uri="{FF2B5EF4-FFF2-40B4-BE49-F238E27FC236}">
                <a16:creationId xmlns:a16="http://schemas.microsoft.com/office/drawing/2014/main" id="{71B5643D-BE09-5782-D950-370C61ABE1C1}"/>
              </a:ext>
            </a:extLst>
          </p:cNvPr>
          <p:cNvSpPr/>
          <p:nvPr/>
        </p:nvSpPr>
        <p:spPr>
          <a:xfrm>
            <a:off x="78734" y="4335681"/>
            <a:ext cx="8126850" cy="19328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36" name="Espace réservé du numéro de diapositive 1">
            <a:extLst>
              <a:ext uri="{FF2B5EF4-FFF2-40B4-BE49-F238E27FC236}">
                <a16:creationId xmlns:a16="http://schemas.microsoft.com/office/drawing/2014/main" id="{6D039695-9582-7F19-3E7A-273464D47D59}"/>
              </a:ext>
            </a:extLst>
          </p:cNvPr>
          <p:cNvSpPr txBox="1">
            <a:spLocks/>
          </p:cNvSpPr>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defPPr rtl="0">
              <a:defRPr lang="fr-fr"/>
            </a:defPPr>
            <a:lvl1pPr marL="0" algn="ct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B73C415-D670-4716-A5EC-CC4D52CA2BAC}" type="slidenum">
              <a:rPr lang="fr-FR" smtClean="0"/>
              <a:pPr/>
              <a:t>27</a:t>
            </a:fld>
            <a:endParaRPr lang="fr-FR" dirty="0"/>
          </a:p>
        </p:txBody>
      </p:sp>
      <p:sp>
        <p:nvSpPr>
          <p:cNvPr id="49" name="Rectangle 48" descr="Encadré d’arrière-plan - Instructions">
            <a:extLst>
              <a:ext uri="{FF2B5EF4-FFF2-40B4-BE49-F238E27FC236}">
                <a16:creationId xmlns:a16="http://schemas.microsoft.com/office/drawing/2014/main" id="{5B857F01-C17D-894D-CDA2-DB4C39BA7601}"/>
              </a:ext>
            </a:extLst>
          </p:cNvPr>
          <p:cNvSpPr/>
          <p:nvPr/>
        </p:nvSpPr>
        <p:spPr>
          <a:xfrm>
            <a:off x="55774" y="3262770"/>
            <a:ext cx="3270858" cy="19328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nvGrpSpPr>
          <p:cNvPr id="59" name="Groupe 58">
            <a:extLst>
              <a:ext uri="{FF2B5EF4-FFF2-40B4-BE49-F238E27FC236}">
                <a16:creationId xmlns:a16="http://schemas.microsoft.com/office/drawing/2014/main" id="{D08E5720-70FE-3416-2229-05AFB0AD15D2}"/>
              </a:ext>
            </a:extLst>
          </p:cNvPr>
          <p:cNvGrpSpPr/>
          <p:nvPr/>
        </p:nvGrpSpPr>
        <p:grpSpPr>
          <a:xfrm>
            <a:off x="8379221" y="2017168"/>
            <a:ext cx="3410478" cy="2413081"/>
            <a:chOff x="8379221" y="2017168"/>
            <a:chExt cx="3410478" cy="2413081"/>
          </a:xfrm>
        </p:grpSpPr>
        <p:sp>
          <p:nvSpPr>
            <p:cNvPr id="21" name="Ovale 44" title="Graphismes d’arrière-plan circulaires">
              <a:extLst>
                <a:ext uri="{FF2B5EF4-FFF2-40B4-BE49-F238E27FC236}">
                  <a16:creationId xmlns:a16="http://schemas.microsoft.com/office/drawing/2014/main" id="{E7B57D34-497B-2CD4-DEA9-0A8B41A3C947}"/>
                </a:ext>
              </a:extLst>
            </p:cNvPr>
            <p:cNvSpPr/>
            <p:nvPr/>
          </p:nvSpPr>
          <p:spPr>
            <a:xfrm>
              <a:off x="8379221" y="2017168"/>
              <a:ext cx="426811" cy="4268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b="1">
                  <a:latin typeface="Arial" panose="020B0604020202020204" pitchFamily="34" charset="0"/>
                  <a:cs typeface="Arial" panose="020B0604020202020204" pitchFamily="34" charset="0"/>
                </a:rPr>
                <a:t>2</a:t>
              </a:r>
            </a:p>
          </p:txBody>
        </p:sp>
        <p:sp>
          <p:nvSpPr>
            <p:cNvPr id="22" name="Zone de texte 13">
              <a:extLst>
                <a:ext uri="{FF2B5EF4-FFF2-40B4-BE49-F238E27FC236}">
                  <a16:creationId xmlns:a16="http://schemas.microsoft.com/office/drawing/2014/main" id="{067AD080-DD1A-EC85-C5D4-67D812D7AC6A}"/>
                </a:ext>
              </a:extLst>
            </p:cNvPr>
            <p:cNvSpPr txBox="1"/>
            <p:nvPr/>
          </p:nvSpPr>
          <p:spPr>
            <a:xfrm>
              <a:off x="8784468" y="2423693"/>
              <a:ext cx="3005231" cy="707886"/>
            </a:xfrm>
            <a:prstGeom prst="rect">
              <a:avLst/>
            </a:prstGeom>
            <a:noFill/>
          </p:spPr>
          <p:txBody>
            <a:bodyPr wrap="square" rtlCol="0">
              <a:spAutoFit/>
            </a:bodyPr>
            <a:lstStyle/>
            <a:p>
              <a:pPr algn="ctr" rtl="0"/>
              <a:r>
                <a:rPr lang="fr-FR" sz="2000" b="1" dirty="0"/>
                <a:t>ORDINAL </a:t>
              </a:r>
              <a:r>
                <a:rPr lang="fr-FR" sz="2000" b="1" dirty="0" err="1"/>
                <a:t>encoding</a:t>
              </a:r>
              <a:r>
                <a:rPr lang="fr-FR" sz="2000" b="1" dirty="0"/>
                <a:t> sur la variable </a:t>
              </a:r>
              <a:r>
                <a:rPr lang="fr-FR" sz="2000" b="1" dirty="0" err="1"/>
                <a:t>YearBuilt</a:t>
              </a:r>
              <a:endParaRPr lang="fr-FR" sz="2000" b="1" dirty="0"/>
            </a:p>
          </p:txBody>
        </p:sp>
        <p:pic>
          <p:nvPicPr>
            <p:cNvPr id="24" name="Graphisme 33" title="Icône de clic">
              <a:extLst>
                <a:ext uri="{FF2B5EF4-FFF2-40B4-BE49-F238E27FC236}">
                  <a16:creationId xmlns:a16="http://schemas.microsoft.com/office/drawing/2014/main" id="{4FFB1C06-BAAB-F5AD-F784-DFBEFF5D4B6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8692969">
              <a:off x="10076545" y="3788593"/>
              <a:ext cx="199025" cy="199025"/>
            </a:xfrm>
            <a:prstGeom prst="rect">
              <a:avLst/>
            </a:prstGeom>
            <a:effectLst>
              <a:outerShdw blurRad="50800" dist="38100" dir="2700000" algn="tl" rotWithShape="0">
                <a:prstClr val="black">
                  <a:alpha val="40000"/>
                </a:prstClr>
              </a:outerShdw>
            </a:effectLst>
          </p:spPr>
        </p:pic>
        <p:pic>
          <p:nvPicPr>
            <p:cNvPr id="44" name="Image 43" descr="Une image contenant texte&#10;&#10;Description générée automatiquement">
              <a:extLst>
                <a:ext uri="{FF2B5EF4-FFF2-40B4-BE49-F238E27FC236}">
                  <a16:creationId xmlns:a16="http://schemas.microsoft.com/office/drawing/2014/main" id="{58B074F9-A9A2-DCB4-9A38-2E6C9F521392}"/>
                </a:ext>
              </a:extLst>
            </p:cNvPr>
            <p:cNvPicPr>
              <a:picLocks noChangeAspect="1"/>
            </p:cNvPicPr>
            <p:nvPr/>
          </p:nvPicPr>
          <p:blipFill>
            <a:blip r:embed="rId4"/>
            <a:stretch>
              <a:fillRect/>
            </a:stretch>
          </p:blipFill>
          <p:spPr>
            <a:xfrm>
              <a:off x="10464192" y="3376095"/>
              <a:ext cx="1028753" cy="1028753"/>
            </a:xfrm>
            <a:prstGeom prst="rect">
              <a:avLst/>
            </a:prstGeom>
          </p:spPr>
        </p:pic>
        <p:pic>
          <p:nvPicPr>
            <p:cNvPr id="46" name="Image 45" descr="Une image contenant texte&#10;&#10;Description générée automatiquement">
              <a:extLst>
                <a:ext uri="{FF2B5EF4-FFF2-40B4-BE49-F238E27FC236}">
                  <a16:creationId xmlns:a16="http://schemas.microsoft.com/office/drawing/2014/main" id="{D5DC6C56-DA69-301E-700E-35153E00F579}"/>
                </a:ext>
              </a:extLst>
            </p:cNvPr>
            <p:cNvPicPr>
              <a:picLocks noChangeAspect="1"/>
            </p:cNvPicPr>
            <p:nvPr/>
          </p:nvPicPr>
          <p:blipFill>
            <a:blip r:embed="rId5"/>
            <a:stretch>
              <a:fillRect/>
            </a:stretch>
          </p:blipFill>
          <p:spPr>
            <a:xfrm>
              <a:off x="9011608" y="3376095"/>
              <a:ext cx="965250" cy="1054154"/>
            </a:xfrm>
            <a:prstGeom prst="rect">
              <a:avLst/>
            </a:prstGeom>
          </p:spPr>
        </p:pic>
      </p:grpSp>
      <p:grpSp>
        <p:nvGrpSpPr>
          <p:cNvPr id="58" name="Groupe 57">
            <a:extLst>
              <a:ext uri="{FF2B5EF4-FFF2-40B4-BE49-F238E27FC236}">
                <a16:creationId xmlns:a16="http://schemas.microsoft.com/office/drawing/2014/main" id="{A6CE52DE-62C8-E521-D8B4-9333C37CC6C8}"/>
              </a:ext>
            </a:extLst>
          </p:cNvPr>
          <p:cNvGrpSpPr/>
          <p:nvPr/>
        </p:nvGrpSpPr>
        <p:grpSpPr>
          <a:xfrm>
            <a:off x="113510" y="3734650"/>
            <a:ext cx="7132373" cy="2371712"/>
            <a:chOff x="113510" y="3734650"/>
            <a:chExt cx="7132373" cy="2371712"/>
          </a:xfrm>
        </p:grpSpPr>
        <p:sp>
          <p:nvSpPr>
            <p:cNvPr id="28" name="Zone de texte 22">
              <a:extLst>
                <a:ext uri="{FF2B5EF4-FFF2-40B4-BE49-F238E27FC236}">
                  <a16:creationId xmlns:a16="http://schemas.microsoft.com/office/drawing/2014/main" id="{0830D294-C335-14AE-25E3-0D20054BA040}"/>
                </a:ext>
              </a:extLst>
            </p:cNvPr>
            <p:cNvSpPr txBox="1"/>
            <p:nvPr/>
          </p:nvSpPr>
          <p:spPr>
            <a:xfrm>
              <a:off x="4127252" y="4463753"/>
              <a:ext cx="3118631" cy="707886"/>
            </a:xfrm>
            <a:prstGeom prst="rect">
              <a:avLst/>
            </a:prstGeom>
            <a:noFill/>
          </p:spPr>
          <p:txBody>
            <a:bodyPr wrap="square" rtlCol="0">
              <a:spAutoFit/>
            </a:bodyPr>
            <a:lstStyle/>
            <a:p>
              <a:pPr rtl="0"/>
              <a:r>
                <a:rPr lang="en-US" sz="2000" b="1" dirty="0"/>
                <a:t>ONE HOT encoding sur la variable </a:t>
              </a:r>
              <a:r>
                <a:rPr lang="en-US" sz="2000" b="1" dirty="0" err="1"/>
                <a:t>BuildingType</a:t>
              </a:r>
              <a:endParaRPr lang="fr-FR" sz="2000" b="1" dirty="0"/>
            </a:p>
          </p:txBody>
        </p:sp>
        <p:pic>
          <p:nvPicPr>
            <p:cNvPr id="30" name="Graphisme 34" title="Icône de clic">
              <a:extLst>
                <a:ext uri="{FF2B5EF4-FFF2-40B4-BE49-F238E27FC236}">
                  <a16:creationId xmlns:a16="http://schemas.microsoft.com/office/drawing/2014/main" id="{A8D7A628-63A5-362C-74AA-FC96D1C62FE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8977790">
              <a:off x="3738972" y="5525253"/>
              <a:ext cx="199025" cy="199025"/>
            </a:xfrm>
            <a:prstGeom prst="rect">
              <a:avLst/>
            </a:prstGeom>
            <a:effectLst>
              <a:outerShdw blurRad="50800" dist="38100" dir="2700000" algn="tl" rotWithShape="0">
                <a:prstClr val="black">
                  <a:alpha val="40000"/>
                </a:prstClr>
              </a:outerShdw>
            </a:effectLst>
          </p:spPr>
        </p:pic>
        <p:sp>
          <p:nvSpPr>
            <p:cNvPr id="27" name="Ovale 43" title="Graphismes d’arrière-plan circulaires">
              <a:extLst>
                <a:ext uri="{FF2B5EF4-FFF2-40B4-BE49-F238E27FC236}">
                  <a16:creationId xmlns:a16="http://schemas.microsoft.com/office/drawing/2014/main" id="{D3F72707-BF9D-1A9F-AA41-2233730268E9}"/>
                </a:ext>
              </a:extLst>
            </p:cNvPr>
            <p:cNvSpPr/>
            <p:nvPr/>
          </p:nvSpPr>
          <p:spPr>
            <a:xfrm>
              <a:off x="3434123" y="4434299"/>
              <a:ext cx="426811" cy="4268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b="1" dirty="0">
                  <a:latin typeface="Arial" panose="020B0604020202020204" pitchFamily="34" charset="0"/>
                  <a:cs typeface="Arial" panose="020B0604020202020204" pitchFamily="34" charset="0"/>
                </a:rPr>
                <a:t>3</a:t>
              </a:r>
            </a:p>
          </p:txBody>
        </p:sp>
        <p:pic>
          <p:nvPicPr>
            <p:cNvPr id="48" name="Image 47" descr="Une image contenant texte&#10;&#10;Description générée automatiquement">
              <a:extLst>
                <a:ext uri="{FF2B5EF4-FFF2-40B4-BE49-F238E27FC236}">
                  <a16:creationId xmlns:a16="http://schemas.microsoft.com/office/drawing/2014/main" id="{2A7B53E2-2FD7-3E0F-B87D-4078F2B665B2}"/>
                </a:ext>
              </a:extLst>
            </p:cNvPr>
            <p:cNvPicPr>
              <a:picLocks noChangeAspect="1"/>
            </p:cNvPicPr>
            <p:nvPr/>
          </p:nvPicPr>
          <p:blipFill>
            <a:blip r:embed="rId6"/>
            <a:stretch>
              <a:fillRect/>
            </a:stretch>
          </p:blipFill>
          <p:spPr>
            <a:xfrm>
              <a:off x="4384684" y="5333360"/>
              <a:ext cx="2006703" cy="768389"/>
            </a:xfrm>
            <a:prstGeom prst="rect">
              <a:avLst/>
            </a:prstGeom>
          </p:spPr>
        </p:pic>
        <p:pic>
          <p:nvPicPr>
            <p:cNvPr id="51" name="Image 50" descr="Une image contenant table&#10;&#10;Description générée automatiquement">
              <a:extLst>
                <a:ext uri="{FF2B5EF4-FFF2-40B4-BE49-F238E27FC236}">
                  <a16:creationId xmlns:a16="http://schemas.microsoft.com/office/drawing/2014/main" id="{AB2E2796-8C91-7685-F10A-DB8F6FD417A2}"/>
                </a:ext>
              </a:extLst>
            </p:cNvPr>
            <p:cNvPicPr>
              <a:picLocks noChangeAspect="1"/>
            </p:cNvPicPr>
            <p:nvPr/>
          </p:nvPicPr>
          <p:blipFill>
            <a:blip r:embed="rId7"/>
            <a:stretch>
              <a:fillRect/>
            </a:stretch>
          </p:blipFill>
          <p:spPr>
            <a:xfrm>
              <a:off x="113510" y="3734650"/>
              <a:ext cx="3118631" cy="2371712"/>
            </a:xfrm>
            <a:prstGeom prst="rect">
              <a:avLst/>
            </a:prstGeom>
          </p:spPr>
        </p:pic>
      </p:grpSp>
      <p:grpSp>
        <p:nvGrpSpPr>
          <p:cNvPr id="56" name="Groupe 55">
            <a:extLst>
              <a:ext uri="{FF2B5EF4-FFF2-40B4-BE49-F238E27FC236}">
                <a16:creationId xmlns:a16="http://schemas.microsoft.com/office/drawing/2014/main" id="{8E5B91BE-946F-E879-6405-3A3D48AC7DD7}"/>
              </a:ext>
            </a:extLst>
          </p:cNvPr>
          <p:cNvGrpSpPr/>
          <p:nvPr/>
        </p:nvGrpSpPr>
        <p:grpSpPr>
          <a:xfrm>
            <a:off x="3630478" y="200418"/>
            <a:ext cx="4368481" cy="3814837"/>
            <a:chOff x="3630478" y="200418"/>
            <a:chExt cx="4368481" cy="3814837"/>
          </a:xfrm>
        </p:grpSpPr>
        <p:sp>
          <p:nvSpPr>
            <p:cNvPr id="11" name="Ovale 42" title="Graphismes d’arrière-plan circulaires">
              <a:extLst>
                <a:ext uri="{FF2B5EF4-FFF2-40B4-BE49-F238E27FC236}">
                  <a16:creationId xmlns:a16="http://schemas.microsoft.com/office/drawing/2014/main" id="{C1B02A93-EA56-B5D2-2009-3583322F4EE9}"/>
                </a:ext>
              </a:extLst>
            </p:cNvPr>
            <p:cNvSpPr/>
            <p:nvPr/>
          </p:nvSpPr>
          <p:spPr>
            <a:xfrm>
              <a:off x="3630478" y="200418"/>
              <a:ext cx="426811" cy="4268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b="1">
                  <a:latin typeface="Arial" panose="020B0604020202020204" pitchFamily="34" charset="0"/>
                  <a:cs typeface="Arial" panose="020B0604020202020204" pitchFamily="34" charset="0"/>
                </a:rPr>
                <a:t>1</a:t>
              </a:r>
            </a:p>
          </p:txBody>
        </p:sp>
        <p:sp>
          <p:nvSpPr>
            <p:cNvPr id="16" name="Zone de texte 14">
              <a:extLst>
                <a:ext uri="{FF2B5EF4-FFF2-40B4-BE49-F238E27FC236}">
                  <a16:creationId xmlns:a16="http://schemas.microsoft.com/office/drawing/2014/main" id="{046CFADA-4D4D-0674-F476-B73739E13894}"/>
                </a:ext>
              </a:extLst>
            </p:cNvPr>
            <p:cNvSpPr txBox="1"/>
            <p:nvPr/>
          </p:nvSpPr>
          <p:spPr>
            <a:xfrm>
              <a:off x="3763238" y="718632"/>
              <a:ext cx="4136620" cy="400110"/>
            </a:xfrm>
            <a:prstGeom prst="rect">
              <a:avLst/>
            </a:prstGeom>
            <a:noFill/>
          </p:spPr>
          <p:txBody>
            <a:bodyPr wrap="square" rtlCol="0">
              <a:spAutoFit/>
            </a:bodyPr>
            <a:lstStyle/>
            <a:p>
              <a:pPr algn="ctr" rtl="0"/>
              <a:r>
                <a:rPr lang="fr-FR" sz="2000" b="1" dirty="0"/>
                <a:t>Passage au log pour ces </a:t>
              </a:r>
              <a:r>
                <a:rPr lang="fr-FR" sz="2000" b="1" dirty="0" err="1"/>
                <a:t>features</a:t>
              </a:r>
              <a:endParaRPr lang="fr-FR" sz="2000" b="1" dirty="0"/>
            </a:p>
          </p:txBody>
        </p:sp>
        <p:pic>
          <p:nvPicPr>
            <p:cNvPr id="41" name="Image 40" descr="Une image contenant texte, écran, capture d’écran, plusieurs&#10;&#10;Description générée automatiquement">
              <a:extLst>
                <a:ext uri="{FF2B5EF4-FFF2-40B4-BE49-F238E27FC236}">
                  <a16:creationId xmlns:a16="http://schemas.microsoft.com/office/drawing/2014/main" id="{BDA0831B-1A63-1578-6084-B95F987C4FCE}"/>
                </a:ext>
              </a:extLst>
            </p:cNvPr>
            <p:cNvPicPr>
              <a:picLocks noChangeAspect="1"/>
            </p:cNvPicPr>
            <p:nvPr/>
          </p:nvPicPr>
          <p:blipFill>
            <a:blip r:embed="rId8"/>
            <a:stretch>
              <a:fillRect/>
            </a:stretch>
          </p:blipFill>
          <p:spPr>
            <a:xfrm>
              <a:off x="3664139" y="2887536"/>
              <a:ext cx="4334819" cy="1127719"/>
            </a:xfrm>
            <a:prstGeom prst="rect">
              <a:avLst/>
            </a:prstGeom>
          </p:spPr>
        </p:pic>
        <p:pic>
          <p:nvPicPr>
            <p:cNvPr id="54" name="Image 53" descr="Une image contenant texte, écran, capture d’écran, affiché&#10;&#10;Description générée automatiquement">
              <a:extLst>
                <a:ext uri="{FF2B5EF4-FFF2-40B4-BE49-F238E27FC236}">
                  <a16:creationId xmlns:a16="http://schemas.microsoft.com/office/drawing/2014/main" id="{C78E5C15-7E55-C2B7-0813-3C8A9688D4B5}"/>
                </a:ext>
              </a:extLst>
            </p:cNvPr>
            <p:cNvPicPr>
              <a:picLocks noChangeAspect="1"/>
            </p:cNvPicPr>
            <p:nvPr/>
          </p:nvPicPr>
          <p:blipFill>
            <a:blip r:embed="rId9"/>
            <a:stretch>
              <a:fillRect/>
            </a:stretch>
          </p:blipFill>
          <p:spPr>
            <a:xfrm>
              <a:off x="3693833" y="1294319"/>
              <a:ext cx="4305126" cy="1113644"/>
            </a:xfrm>
            <a:prstGeom prst="rect">
              <a:avLst/>
            </a:prstGeom>
          </p:spPr>
        </p:pic>
        <p:pic>
          <p:nvPicPr>
            <p:cNvPr id="55" name="Graphisme 34" title="Icône de clic">
              <a:extLst>
                <a:ext uri="{FF2B5EF4-FFF2-40B4-BE49-F238E27FC236}">
                  <a16:creationId xmlns:a16="http://schemas.microsoft.com/office/drawing/2014/main" id="{0383BB81-815A-2E4B-AB4D-3BA281146F2D}"/>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3456710">
              <a:off x="5746883" y="2561646"/>
              <a:ext cx="199025" cy="199025"/>
            </a:xfrm>
            <a:prstGeom prst="rect">
              <a:avLst/>
            </a:prstGeom>
            <a:effectLst>
              <a:outerShdw blurRad="50800" dist="38100" dir="2700000" algn="tl" rotWithShape="0">
                <a:prstClr val="black">
                  <a:alpha val="40000"/>
                </a:prstClr>
              </a:outerShdw>
            </a:effectLst>
          </p:spPr>
        </p:pic>
      </p:grpSp>
      <p:sp>
        <p:nvSpPr>
          <p:cNvPr id="60" name="ZoneTexte 59">
            <a:extLst>
              <a:ext uri="{FF2B5EF4-FFF2-40B4-BE49-F238E27FC236}">
                <a16:creationId xmlns:a16="http://schemas.microsoft.com/office/drawing/2014/main" id="{F965B959-9330-B9D6-6565-162CDD7FD3EE}"/>
              </a:ext>
            </a:extLst>
          </p:cNvPr>
          <p:cNvSpPr txBox="1"/>
          <p:nvPr/>
        </p:nvSpPr>
        <p:spPr>
          <a:xfrm>
            <a:off x="8379221" y="413823"/>
            <a:ext cx="3380779" cy="553998"/>
          </a:xfrm>
          <a:prstGeom prst="rect">
            <a:avLst/>
          </a:prstGeom>
          <a:noFill/>
          <a:ln>
            <a:solidFill>
              <a:schemeClr val="bg2">
                <a:lumMod val="90000"/>
              </a:schemeClr>
            </a:solidFill>
          </a:ln>
        </p:spPr>
        <p:txBody>
          <a:bodyPr wrap="square" rtlCol="0">
            <a:spAutoFit/>
          </a:bodyPr>
          <a:lstStyle/>
          <a:p>
            <a:pPr algn="just"/>
            <a:r>
              <a:rPr lang="fr-FR" sz="1000" dirty="0"/>
              <a:t>Passer les </a:t>
            </a:r>
            <a:r>
              <a:rPr lang="fr-FR" sz="1000" dirty="0" err="1"/>
              <a:t>features</a:t>
            </a:r>
            <a:r>
              <a:rPr lang="fr-FR" sz="1000" dirty="0"/>
              <a:t> au log permet de réduire les effets des valeurs extrêmes ou des données dispersées, ce qui améliore la précision de la modélisation et de la prédiction.</a:t>
            </a:r>
          </a:p>
        </p:txBody>
      </p:sp>
      <p:sp>
        <p:nvSpPr>
          <p:cNvPr id="62" name="Graphisme 18" title="Flèche - Instructions d’utilisation du modèle">
            <a:extLst>
              <a:ext uri="{FF2B5EF4-FFF2-40B4-BE49-F238E27FC236}">
                <a16:creationId xmlns:a16="http://schemas.microsoft.com/office/drawing/2014/main" id="{7613A52B-791E-C472-F138-FC889A800865}"/>
              </a:ext>
            </a:extLst>
          </p:cNvPr>
          <p:cNvSpPr/>
          <p:nvPr/>
        </p:nvSpPr>
        <p:spPr>
          <a:xfrm rot="5242430" flipH="1">
            <a:off x="8130226" y="1124636"/>
            <a:ext cx="775976" cy="75056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accent1"/>
          </a:solidFill>
          <a:ln w="9525" cap="flat">
            <a:noFill/>
            <a:prstDash val="solid"/>
            <a:miter/>
          </a:ln>
          <a:effectLst>
            <a:outerShdw blurRad="50800" dist="38100" dir="2700000" algn="tl" rotWithShape="0">
              <a:prstClr val="black">
                <a:alpha val="40000"/>
              </a:prstClr>
            </a:outerShdw>
          </a:effectLst>
        </p:spPr>
        <p:txBody>
          <a:bodyPr rtlCol="0" anchor="ctr"/>
          <a:lstStyle/>
          <a:p>
            <a:pPr rtl="0"/>
            <a:endParaRPr lang="fr-FR"/>
          </a:p>
        </p:txBody>
      </p:sp>
      <p:sp>
        <p:nvSpPr>
          <p:cNvPr id="63" name="ZoneTexte 62">
            <a:extLst>
              <a:ext uri="{FF2B5EF4-FFF2-40B4-BE49-F238E27FC236}">
                <a16:creationId xmlns:a16="http://schemas.microsoft.com/office/drawing/2014/main" id="{B4258DD4-21D7-4353-5CFB-B8965CAC579B}"/>
              </a:ext>
            </a:extLst>
          </p:cNvPr>
          <p:cNvSpPr txBox="1"/>
          <p:nvPr/>
        </p:nvSpPr>
        <p:spPr>
          <a:xfrm>
            <a:off x="8614520" y="4543258"/>
            <a:ext cx="3167373" cy="707886"/>
          </a:xfrm>
          <a:prstGeom prst="rect">
            <a:avLst/>
          </a:prstGeom>
          <a:noFill/>
          <a:ln>
            <a:solidFill>
              <a:schemeClr val="bg2">
                <a:lumMod val="90000"/>
              </a:schemeClr>
            </a:solidFill>
          </a:ln>
        </p:spPr>
        <p:txBody>
          <a:bodyPr wrap="square" rtlCol="0">
            <a:spAutoFit/>
          </a:bodyPr>
          <a:lstStyle/>
          <a:p>
            <a:pPr algn="just"/>
            <a:r>
              <a:rPr lang="fr-FR" sz="1000" dirty="0"/>
              <a:t>L'encodage ordinal évite que le modèle ne considère que les écarts entre les années de construction sont égaux, améliorant ainsi la précision des prédictions pour la variable </a:t>
            </a:r>
            <a:r>
              <a:rPr lang="fr-FR" sz="1000" dirty="0" err="1"/>
              <a:t>YearBuilt</a:t>
            </a:r>
            <a:r>
              <a:rPr lang="fr-FR" sz="1000" dirty="0"/>
              <a:t>.</a:t>
            </a:r>
          </a:p>
        </p:txBody>
      </p:sp>
      <p:sp>
        <p:nvSpPr>
          <p:cNvPr id="64" name="ZoneTexte 63">
            <a:extLst>
              <a:ext uri="{FF2B5EF4-FFF2-40B4-BE49-F238E27FC236}">
                <a16:creationId xmlns:a16="http://schemas.microsoft.com/office/drawing/2014/main" id="{D2200DDC-59A8-530C-2F95-3FECE4EE6356}"/>
              </a:ext>
            </a:extLst>
          </p:cNvPr>
          <p:cNvSpPr txBox="1"/>
          <p:nvPr/>
        </p:nvSpPr>
        <p:spPr>
          <a:xfrm>
            <a:off x="6547073" y="5343351"/>
            <a:ext cx="3726895" cy="861774"/>
          </a:xfrm>
          <a:prstGeom prst="rect">
            <a:avLst/>
          </a:prstGeom>
          <a:noFill/>
          <a:ln>
            <a:solidFill>
              <a:schemeClr val="bg2">
                <a:lumMod val="90000"/>
              </a:schemeClr>
            </a:solidFill>
          </a:ln>
        </p:spPr>
        <p:txBody>
          <a:bodyPr wrap="square" rtlCol="0">
            <a:spAutoFit/>
          </a:bodyPr>
          <a:lstStyle/>
          <a:p>
            <a:pPr algn="just"/>
            <a:r>
              <a:rPr lang="fr-FR" sz="1000" dirty="0"/>
              <a:t>En appliquant l'encodage </a:t>
            </a:r>
            <a:r>
              <a:rPr lang="fr-FR" sz="1000" dirty="0" err="1"/>
              <a:t>One-Hot</a:t>
            </a:r>
            <a:r>
              <a:rPr lang="fr-FR" sz="1000" dirty="0"/>
              <a:t> à la variable </a:t>
            </a:r>
            <a:r>
              <a:rPr lang="fr-FR" sz="1000" dirty="0" err="1"/>
              <a:t>BuildingType</a:t>
            </a:r>
            <a:r>
              <a:rPr lang="fr-FR" sz="1000" dirty="0"/>
              <a:t>, on crée une variable binaire pour chaque catégorie, ce qui aide l'algorithme à mieux comprendre la relation entre </a:t>
            </a:r>
            <a:r>
              <a:rPr lang="fr-FR" sz="1000" dirty="0" err="1"/>
              <a:t>BuildingType</a:t>
            </a:r>
            <a:r>
              <a:rPr lang="fr-FR" sz="1000" dirty="0"/>
              <a:t> et la variable à prédire, améliorant ainsi les performances de la modélisation et de la prédiction.</a:t>
            </a:r>
          </a:p>
        </p:txBody>
      </p:sp>
      <p:sp>
        <p:nvSpPr>
          <p:cNvPr id="65" name="Graphisme 18" title="Flèche - Instructions d’utilisation du modèle">
            <a:extLst>
              <a:ext uri="{FF2B5EF4-FFF2-40B4-BE49-F238E27FC236}">
                <a16:creationId xmlns:a16="http://schemas.microsoft.com/office/drawing/2014/main" id="{A12660B2-2FC5-3F2B-D324-A94C1372FB8C}"/>
              </a:ext>
            </a:extLst>
          </p:cNvPr>
          <p:cNvSpPr/>
          <p:nvPr/>
        </p:nvSpPr>
        <p:spPr>
          <a:xfrm rot="5655102">
            <a:off x="6761156" y="4805855"/>
            <a:ext cx="371170" cy="61838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accent1"/>
          </a:solidFill>
          <a:ln w="9525" cap="flat">
            <a:noFill/>
            <a:prstDash val="solid"/>
            <a:miter/>
          </a:ln>
          <a:effectLst>
            <a:outerShdw blurRad="50800" dist="38100" dir="2700000" algn="tl" rotWithShape="0">
              <a:prstClr val="black">
                <a:alpha val="40000"/>
              </a:prstClr>
            </a:outerShdw>
          </a:effectLst>
        </p:spPr>
        <p:txBody>
          <a:bodyPr rtlCol="0" anchor="ctr"/>
          <a:lstStyle/>
          <a:p>
            <a:pPr rtl="0"/>
            <a:endParaRPr lang="fr-FR" dirty="0"/>
          </a:p>
        </p:txBody>
      </p:sp>
      <p:pic>
        <p:nvPicPr>
          <p:cNvPr id="66" name="Image 65">
            <a:extLst>
              <a:ext uri="{FF2B5EF4-FFF2-40B4-BE49-F238E27FC236}">
                <a16:creationId xmlns:a16="http://schemas.microsoft.com/office/drawing/2014/main" id="{441F233B-8821-9723-C3AD-D9E6B122BCA0}"/>
              </a:ext>
            </a:extLst>
          </p:cNvPr>
          <p:cNvPicPr>
            <a:picLocks noChangeAspect="1"/>
          </p:cNvPicPr>
          <p:nvPr/>
        </p:nvPicPr>
        <p:blipFill>
          <a:blip r:embed="rId10"/>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93199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graphique&#10;&#10;Description générée automatiquement">
            <a:extLst>
              <a:ext uri="{FF2B5EF4-FFF2-40B4-BE49-F238E27FC236}">
                <a16:creationId xmlns:a16="http://schemas.microsoft.com/office/drawing/2014/main" id="{E69C3317-456B-9AD9-D31F-EA35E79662C2}"/>
              </a:ext>
            </a:extLst>
          </p:cNvPr>
          <p:cNvPicPr>
            <a:picLocks noChangeAspect="1"/>
          </p:cNvPicPr>
          <p:nvPr/>
        </p:nvPicPr>
        <p:blipFill>
          <a:blip r:embed="rId2"/>
          <a:stretch>
            <a:fillRect/>
          </a:stretch>
        </p:blipFill>
        <p:spPr>
          <a:xfrm>
            <a:off x="672272" y="1443793"/>
            <a:ext cx="10847456" cy="4186989"/>
          </a:xfrm>
          <a:prstGeom prst="rect">
            <a:avLst/>
          </a:prstGeom>
        </p:spPr>
      </p:pic>
      <p:sp>
        <p:nvSpPr>
          <p:cNvPr id="2" name="Espace réservé du pied de page 1">
            <a:extLst>
              <a:ext uri="{FF2B5EF4-FFF2-40B4-BE49-F238E27FC236}">
                <a16:creationId xmlns:a16="http://schemas.microsoft.com/office/drawing/2014/main" id="{EDBB7E9C-7EA3-7BFD-074B-CAE02D2B5383}"/>
              </a:ext>
            </a:extLst>
          </p:cNvPr>
          <p:cNvSpPr>
            <a:spLocks noGrp="1"/>
          </p:cNvSpPr>
          <p:nvPr>
            <p:ph type="ftr" sz="quarter" idx="12"/>
          </p:nvPr>
        </p:nvSpPr>
        <p:spPr/>
        <p:txBody>
          <a:bodyPr/>
          <a:lstStyle/>
          <a:p>
            <a:pPr rtl="0"/>
            <a:r>
              <a:rPr lang="fr-FR" noProof="0"/>
              <a:t>Alpha Oumar DIALLO</a:t>
            </a:r>
          </a:p>
        </p:txBody>
      </p:sp>
      <p:sp>
        <p:nvSpPr>
          <p:cNvPr id="4" name="Titre 3">
            <a:extLst>
              <a:ext uri="{FF2B5EF4-FFF2-40B4-BE49-F238E27FC236}">
                <a16:creationId xmlns:a16="http://schemas.microsoft.com/office/drawing/2014/main" id="{83DC6B41-7B7A-98E4-DBBF-D44FD3DC696A}"/>
              </a:ext>
            </a:extLst>
          </p:cNvPr>
          <p:cNvSpPr>
            <a:spLocks noGrp="1"/>
          </p:cNvSpPr>
          <p:nvPr>
            <p:ph type="title"/>
          </p:nvPr>
        </p:nvSpPr>
        <p:spPr/>
        <p:txBody>
          <a:bodyPr/>
          <a:lstStyle/>
          <a:p>
            <a:r>
              <a:rPr lang="fr-FR" sz="3200" dirty="0"/>
              <a:t>5 Algorithmes de régression testés …</a:t>
            </a:r>
            <a:endParaRPr lang="fr-FR" dirty="0"/>
          </a:p>
        </p:txBody>
      </p:sp>
      <p:cxnSp>
        <p:nvCxnSpPr>
          <p:cNvPr id="7" name="Connecteur droit 6" descr="Séparateur de diapositive">
            <a:extLst>
              <a:ext uri="{FF2B5EF4-FFF2-40B4-BE49-F238E27FC236}">
                <a16:creationId xmlns:a16="http://schemas.microsoft.com/office/drawing/2014/main" id="{C8D37DAD-8D01-95C9-FBFC-149F0200D0C2}"/>
              </a:ext>
              <a:ext uri="{C183D7F6-B498-43B3-948B-1728B52AA6E4}">
                <adec:decorative xmlns:adec="http://schemas.microsoft.com/office/drawing/2017/decorative" val="1"/>
              </a:ext>
            </a:extLst>
          </p:cNvPr>
          <p:cNvCxnSpPr>
            <a:cxnSpLocks/>
          </p:cNvCxnSpPr>
          <p:nvPr/>
        </p:nvCxnSpPr>
        <p:spPr>
          <a:xfrm>
            <a:off x="841248" y="1086624"/>
            <a:ext cx="368751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930E0DFB-5FBD-EC6B-A9A8-BD5688F1B3F0}"/>
              </a:ext>
            </a:extLst>
          </p:cNvPr>
          <p:cNvPicPr>
            <a:picLocks noChangeAspect="1"/>
          </p:cNvPicPr>
          <p:nvPr/>
        </p:nvPicPr>
        <p:blipFill>
          <a:blip r:embed="rId3"/>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sp>
        <p:nvSpPr>
          <p:cNvPr id="9" name="ZoneTexte 8">
            <a:extLst>
              <a:ext uri="{FF2B5EF4-FFF2-40B4-BE49-F238E27FC236}">
                <a16:creationId xmlns:a16="http://schemas.microsoft.com/office/drawing/2014/main" id="{2222B953-AFF1-64CF-876C-494618ECC506}"/>
              </a:ext>
            </a:extLst>
          </p:cNvPr>
          <p:cNvSpPr txBox="1"/>
          <p:nvPr/>
        </p:nvSpPr>
        <p:spPr>
          <a:xfrm>
            <a:off x="1251284" y="5153728"/>
            <a:ext cx="8410074" cy="954107"/>
          </a:xfrm>
          <a:prstGeom prst="rect">
            <a:avLst/>
          </a:prstGeom>
          <a:noFill/>
        </p:spPr>
        <p:txBody>
          <a:bodyPr wrap="square" rtlCol="0">
            <a:spAutoFit/>
          </a:bodyPr>
          <a:lstStyle/>
          <a:p>
            <a:pPr algn="just"/>
            <a:r>
              <a:rPr lang="fr-FR" sz="1400" b="1" u="sng" dirty="0"/>
              <a:t>A noté: </a:t>
            </a:r>
          </a:p>
          <a:p>
            <a:pPr algn="just"/>
            <a:r>
              <a:rPr lang="fr-FR" sz="1400" dirty="0"/>
              <a:t>	Ces modèles de modélisation en vue de la prédiction des émissions de CO2, ont été entrainés en 	ajoutant la variable </a:t>
            </a:r>
            <a:r>
              <a:rPr lang="fr-FR" sz="1400" dirty="0" err="1"/>
              <a:t>ENERGYSTARScore</a:t>
            </a:r>
            <a:r>
              <a:rPr lang="fr-FR" sz="1400" dirty="0"/>
              <a:t> en plus des variables déjà utilisées pour la prédiction de la 	consommation d’énergie.</a:t>
            </a:r>
          </a:p>
        </p:txBody>
      </p:sp>
    </p:spTree>
    <p:extLst>
      <p:ext uri="{BB962C8B-B14F-4D97-AF65-F5344CB8AC3E}">
        <p14:creationId xmlns:p14="http://schemas.microsoft.com/office/powerpoint/2010/main" val="1118171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39F8C9C-D312-D7D2-DED4-B22F90A8C242}"/>
              </a:ext>
            </a:extLst>
          </p:cNvPr>
          <p:cNvSpPr/>
          <p:nvPr/>
        </p:nvSpPr>
        <p:spPr>
          <a:xfrm>
            <a:off x="3100135" y="1431543"/>
            <a:ext cx="5923550" cy="3970401"/>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23FB4D5-DA14-4F29-9320-2DE0A6B571B9}"/>
              </a:ext>
            </a:extLst>
          </p:cNvPr>
          <p:cNvSpPr>
            <a:spLocks noGrp="1"/>
          </p:cNvSpPr>
          <p:nvPr>
            <p:ph type="title"/>
          </p:nvPr>
        </p:nvSpPr>
        <p:spPr>
          <a:xfrm>
            <a:off x="776833" y="494167"/>
            <a:ext cx="9955584" cy="432000"/>
          </a:xfrm>
        </p:spPr>
        <p:txBody>
          <a:bodyPr rtlCol="0"/>
          <a:lstStyle/>
          <a:p>
            <a:pPr rtl="0"/>
            <a:r>
              <a:rPr lang="fr-FR" sz="2400" dirty="0"/>
              <a:t>Démarche pour mon modèle : Régression linéaire  </a:t>
            </a:r>
          </a:p>
        </p:txBody>
      </p:sp>
      <p:pic>
        <p:nvPicPr>
          <p:cNvPr id="17" name="Image 16">
            <a:extLst>
              <a:ext uri="{FF2B5EF4-FFF2-40B4-BE49-F238E27FC236}">
                <a16:creationId xmlns:a16="http://schemas.microsoft.com/office/drawing/2014/main" id="{636A0643-5039-82C3-E9C5-EB172BA2DFE9}"/>
              </a:ext>
            </a:extLst>
          </p:cNvPr>
          <p:cNvPicPr>
            <a:picLocks noChangeAspect="1"/>
          </p:cNvPicPr>
          <p:nvPr/>
        </p:nvPicPr>
        <p:blipFill>
          <a:blip r:embed="rId3"/>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cxnSp>
        <p:nvCxnSpPr>
          <p:cNvPr id="3" name="Connecteur droit 2" descr="Séparateur de diapositive">
            <a:extLst>
              <a:ext uri="{FF2B5EF4-FFF2-40B4-BE49-F238E27FC236}">
                <a16:creationId xmlns:a16="http://schemas.microsoft.com/office/drawing/2014/main" id="{32B76B6C-9E17-BB96-DBFC-290480E48C11}"/>
              </a:ext>
              <a:ext uri="{C183D7F6-B498-43B3-948B-1728B52AA6E4}">
                <adec:decorative xmlns:adec="http://schemas.microsoft.com/office/drawing/2017/decorative" val="1"/>
              </a:ext>
            </a:extLst>
          </p:cNvPr>
          <p:cNvCxnSpPr>
            <a:cxnSpLocks/>
          </p:cNvCxnSpPr>
          <p:nvPr/>
        </p:nvCxnSpPr>
        <p:spPr>
          <a:xfrm>
            <a:off x="841248" y="1026464"/>
            <a:ext cx="368751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descr="Séparateur de diapositive">
            <a:extLst>
              <a:ext uri="{FF2B5EF4-FFF2-40B4-BE49-F238E27FC236}">
                <a16:creationId xmlns:a16="http://schemas.microsoft.com/office/drawing/2014/main" id="{566735B2-BC20-98EA-1F92-2C04BA9445AF}"/>
              </a:ext>
              <a:ext uri="{C183D7F6-B498-43B3-948B-1728B52AA6E4}">
                <adec:decorative xmlns:adec="http://schemas.microsoft.com/office/drawing/2017/decorative" val="1"/>
              </a:ext>
            </a:extLst>
          </p:cNvPr>
          <p:cNvCxnSpPr>
            <a:cxnSpLocks/>
          </p:cNvCxnSpPr>
          <p:nvPr/>
        </p:nvCxnSpPr>
        <p:spPr>
          <a:xfrm>
            <a:off x="6096000" y="2651404"/>
            <a:ext cx="0" cy="155519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1" name="Groupe 40">
            <a:extLst>
              <a:ext uri="{FF2B5EF4-FFF2-40B4-BE49-F238E27FC236}">
                <a16:creationId xmlns:a16="http://schemas.microsoft.com/office/drawing/2014/main" id="{F38C9E68-821F-8B70-751F-E5AFAA841945}"/>
              </a:ext>
            </a:extLst>
          </p:cNvPr>
          <p:cNvGrpSpPr/>
          <p:nvPr/>
        </p:nvGrpSpPr>
        <p:grpSpPr>
          <a:xfrm>
            <a:off x="311714" y="2454895"/>
            <a:ext cx="11500391" cy="1967076"/>
            <a:chOff x="-1251366" y="2433205"/>
            <a:chExt cx="11500391" cy="1967076"/>
          </a:xfrm>
        </p:grpSpPr>
        <p:grpSp>
          <p:nvGrpSpPr>
            <p:cNvPr id="28" name="Groupe 27">
              <a:extLst>
                <a:ext uri="{FF2B5EF4-FFF2-40B4-BE49-F238E27FC236}">
                  <a16:creationId xmlns:a16="http://schemas.microsoft.com/office/drawing/2014/main" id="{48AAFB1A-590D-E9AD-D22A-86C171D34E98}"/>
                </a:ext>
              </a:extLst>
            </p:cNvPr>
            <p:cNvGrpSpPr/>
            <p:nvPr/>
          </p:nvGrpSpPr>
          <p:grpSpPr>
            <a:xfrm>
              <a:off x="1915495" y="2433205"/>
              <a:ext cx="8333530" cy="1967076"/>
              <a:chOff x="3417367" y="2278633"/>
              <a:chExt cx="8333530" cy="1967076"/>
            </a:xfrm>
          </p:grpSpPr>
          <p:sp>
            <p:nvSpPr>
              <p:cNvPr id="16" name="Flèche : droite 15">
                <a:extLst>
                  <a:ext uri="{FF2B5EF4-FFF2-40B4-BE49-F238E27FC236}">
                    <a16:creationId xmlns:a16="http://schemas.microsoft.com/office/drawing/2014/main" id="{02E8D5E2-EC89-2DBA-8E3A-1FC062C2D8ED}"/>
                  </a:ext>
                </a:extLst>
              </p:cNvPr>
              <p:cNvSpPr/>
              <p:nvPr/>
            </p:nvSpPr>
            <p:spPr>
              <a:xfrm>
                <a:off x="5726067" y="3112109"/>
                <a:ext cx="565484" cy="48126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4" name="Groupe 23">
                <a:extLst>
                  <a:ext uri="{FF2B5EF4-FFF2-40B4-BE49-F238E27FC236}">
                    <a16:creationId xmlns:a16="http://schemas.microsoft.com/office/drawing/2014/main" id="{B5899511-8C3E-265A-82BB-2779A36C6A8B}"/>
                  </a:ext>
                </a:extLst>
              </p:cNvPr>
              <p:cNvGrpSpPr/>
              <p:nvPr/>
            </p:nvGrpSpPr>
            <p:grpSpPr>
              <a:xfrm>
                <a:off x="3417367" y="2317746"/>
                <a:ext cx="1989971" cy="1927963"/>
                <a:chOff x="3417367" y="2317746"/>
                <a:chExt cx="1989971" cy="1927963"/>
              </a:xfrm>
            </p:grpSpPr>
            <p:sp>
              <p:nvSpPr>
                <p:cNvPr id="4" name="Rectangle : coins arrondis 3">
                  <a:extLst>
                    <a:ext uri="{FF2B5EF4-FFF2-40B4-BE49-F238E27FC236}">
                      <a16:creationId xmlns:a16="http://schemas.microsoft.com/office/drawing/2014/main" id="{04EA6910-AEE9-042C-58C0-85AA6D9A5938}"/>
                    </a:ext>
                  </a:extLst>
                </p:cNvPr>
                <p:cNvSpPr/>
                <p:nvPr/>
              </p:nvSpPr>
              <p:spPr>
                <a:xfrm>
                  <a:off x="3444847" y="2317746"/>
                  <a:ext cx="1936508" cy="1927963"/>
                </a:xfrm>
                <a:prstGeom prst="roundRect">
                  <a:avLst/>
                </a:prstGeom>
                <a:solidFill>
                  <a:schemeClr val="bg1">
                    <a:lumMod val="6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a:extLst>
                    <a:ext uri="{FF2B5EF4-FFF2-40B4-BE49-F238E27FC236}">
                      <a16:creationId xmlns:a16="http://schemas.microsoft.com/office/drawing/2014/main" id="{5FD88801-DEA9-BA74-AA15-3C33C01FD3E3}"/>
                    </a:ext>
                  </a:extLst>
                </p:cNvPr>
                <p:cNvSpPr txBox="1"/>
                <p:nvPr/>
              </p:nvSpPr>
              <p:spPr>
                <a:xfrm>
                  <a:off x="3417367" y="2841094"/>
                  <a:ext cx="1989971" cy="738664"/>
                </a:xfrm>
                <a:prstGeom prst="rect">
                  <a:avLst/>
                </a:prstGeom>
                <a:noFill/>
              </p:spPr>
              <p:txBody>
                <a:bodyPr wrap="square" rtlCol="0">
                  <a:spAutoFit/>
                </a:bodyPr>
                <a:lstStyle/>
                <a:p>
                  <a:pPr algn="ctr"/>
                  <a:r>
                    <a:rPr lang="fr-FR" sz="1400" b="1" dirty="0">
                      <a:solidFill>
                        <a:schemeClr val="bg1"/>
                      </a:solidFill>
                    </a:rPr>
                    <a:t>Target encoder appliqué sur la variable '</a:t>
                  </a:r>
                  <a:r>
                    <a:rPr lang="fr-FR" sz="1400" b="1" dirty="0" err="1">
                      <a:solidFill>
                        <a:schemeClr val="bg1"/>
                      </a:solidFill>
                    </a:rPr>
                    <a:t>PrimaryPropertyType</a:t>
                  </a:r>
                  <a:r>
                    <a:rPr lang="fr-FR" sz="1400" b="1" dirty="0">
                      <a:solidFill>
                        <a:schemeClr val="bg1"/>
                      </a:solidFill>
                    </a:rPr>
                    <a:t>'</a:t>
                  </a:r>
                </a:p>
              </p:txBody>
            </p:sp>
          </p:grpSp>
          <p:grpSp>
            <p:nvGrpSpPr>
              <p:cNvPr id="8" name="Groupe 7">
                <a:extLst>
                  <a:ext uri="{FF2B5EF4-FFF2-40B4-BE49-F238E27FC236}">
                    <a16:creationId xmlns:a16="http://schemas.microsoft.com/office/drawing/2014/main" id="{F98D7B9C-693E-5BE5-27F8-8881BFB2ADAA}"/>
                  </a:ext>
                </a:extLst>
              </p:cNvPr>
              <p:cNvGrpSpPr/>
              <p:nvPr/>
            </p:nvGrpSpPr>
            <p:grpSpPr>
              <a:xfrm>
                <a:off x="6636263" y="2292899"/>
                <a:ext cx="1936508" cy="1927963"/>
                <a:chOff x="9345283" y="2325087"/>
                <a:chExt cx="1936508" cy="1927963"/>
              </a:xfrm>
            </p:grpSpPr>
            <p:sp>
              <p:nvSpPr>
                <p:cNvPr id="6" name="Rectangle : coins arrondis 5">
                  <a:extLst>
                    <a:ext uri="{FF2B5EF4-FFF2-40B4-BE49-F238E27FC236}">
                      <a16:creationId xmlns:a16="http://schemas.microsoft.com/office/drawing/2014/main" id="{3CAD34E0-26AC-3AA1-4465-A1428D8FB4D8}"/>
                    </a:ext>
                  </a:extLst>
                </p:cNvPr>
                <p:cNvSpPr/>
                <p:nvPr/>
              </p:nvSpPr>
              <p:spPr>
                <a:xfrm>
                  <a:off x="9345283" y="2325087"/>
                  <a:ext cx="1936508" cy="1927963"/>
                </a:xfrm>
                <a:prstGeom prst="roundRect">
                  <a:avLst/>
                </a:prstGeom>
                <a:solidFill>
                  <a:schemeClr val="bg1">
                    <a:lumMod val="6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ZoneTexte 32">
                  <a:extLst>
                    <a:ext uri="{FF2B5EF4-FFF2-40B4-BE49-F238E27FC236}">
                      <a16:creationId xmlns:a16="http://schemas.microsoft.com/office/drawing/2014/main" id="{B4B88924-868E-4E9C-80DE-3EECC0B5D8DE}"/>
                    </a:ext>
                  </a:extLst>
                </p:cNvPr>
                <p:cNvSpPr txBox="1"/>
                <p:nvPr/>
              </p:nvSpPr>
              <p:spPr>
                <a:xfrm>
                  <a:off x="9531829" y="3045006"/>
                  <a:ext cx="1613194" cy="523220"/>
                </a:xfrm>
                <a:prstGeom prst="rect">
                  <a:avLst/>
                </a:prstGeom>
                <a:noFill/>
              </p:spPr>
              <p:txBody>
                <a:bodyPr wrap="square" rtlCol="0">
                  <a:spAutoFit/>
                </a:bodyPr>
                <a:lstStyle/>
                <a:p>
                  <a:pPr algn="ctr"/>
                  <a:r>
                    <a:rPr lang="fr-FR" sz="1400" b="1" dirty="0">
                      <a:solidFill>
                        <a:schemeClr val="bg1"/>
                      </a:solidFill>
                    </a:rPr>
                    <a:t>Entrainement des modèles</a:t>
                  </a:r>
                </a:p>
              </p:txBody>
            </p:sp>
          </p:grpSp>
          <p:grpSp>
            <p:nvGrpSpPr>
              <p:cNvPr id="10" name="Groupe 9">
                <a:extLst>
                  <a:ext uri="{FF2B5EF4-FFF2-40B4-BE49-F238E27FC236}">
                    <a16:creationId xmlns:a16="http://schemas.microsoft.com/office/drawing/2014/main" id="{34DEB41D-768B-3384-04AD-8343311C36BF}"/>
                  </a:ext>
                </a:extLst>
              </p:cNvPr>
              <p:cNvGrpSpPr/>
              <p:nvPr/>
            </p:nvGrpSpPr>
            <p:grpSpPr>
              <a:xfrm>
                <a:off x="9814389" y="2278633"/>
                <a:ext cx="1936508" cy="1927963"/>
                <a:chOff x="9345283" y="2325087"/>
                <a:chExt cx="1936508" cy="1927963"/>
              </a:xfrm>
            </p:grpSpPr>
            <p:sp>
              <p:nvSpPr>
                <p:cNvPr id="14" name="Rectangle : coins arrondis 13">
                  <a:extLst>
                    <a:ext uri="{FF2B5EF4-FFF2-40B4-BE49-F238E27FC236}">
                      <a16:creationId xmlns:a16="http://schemas.microsoft.com/office/drawing/2014/main" id="{B32B3AAB-F5CD-186F-553E-E5ECDB6B1201}"/>
                    </a:ext>
                  </a:extLst>
                </p:cNvPr>
                <p:cNvSpPr/>
                <p:nvPr/>
              </p:nvSpPr>
              <p:spPr>
                <a:xfrm>
                  <a:off x="9345283" y="2325087"/>
                  <a:ext cx="1936508" cy="1927963"/>
                </a:xfrm>
                <a:prstGeom prst="roundRect">
                  <a:avLst/>
                </a:prstGeom>
                <a:solidFill>
                  <a:schemeClr val="bg1">
                    <a:lumMod val="6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ABC6D503-14ED-C93A-0467-44026C1587DA}"/>
                    </a:ext>
                  </a:extLst>
                </p:cNvPr>
                <p:cNvSpPr txBox="1"/>
                <p:nvPr/>
              </p:nvSpPr>
              <p:spPr>
                <a:xfrm>
                  <a:off x="9533598" y="2779827"/>
                  <a:ext cx="1613194" cy="954107"/>
                </a:xfrm>
                <a:prstGeom prst="rect">
                  <a:avLst/>
                </a:prstGeom>
                <a:noFill/>
              </p:spPr>
              <p:txBody>
                <a:bodyPr wrap="square" rtlCol="0">
                  <a:spAutoFit/>
                </a:bodyPr>
                <a:lstStyle/>
                <a:p>
                  <a:pPr algn="ctr"/>
                  <a:r>
                    <a:rPr lang="fr-FR" sz="1400" b="1" dirty="0">
                      <a:solidFill>
                        <a:schemeClr val="bg1"/>
                      </a:solidFill>
                    </a:rPr>
                    <a:t>Comparaison des modèles sur la RMSE de validation</a:t>
                  </a:r>
                </a:p>
              </p:txBody>
            </p:sp>
          </p:grpSp>
          <p:sp>
            <p:nvSpPr>
              <p:cNvPr id="22" name="Flèche : droite 21">
                <a:extLst>
                  <a:ext uri="{FF2B5EF4-FFF2-40B4-BE49-F238E27FC236}">
                    <a16:creationId xmlns:a16="http://schemas.microsoft.com/office/drawing/2014/main" id="{D91905F0-217F-2C63-756A-2A050FAA884F}"/>
                  </a:ext>
                </a:extLst>
              </p:cNvPr>
              <p:cNvSpPr/>
              <p:nvPr/>
            </p:nvSpPr>
            <p:spPr>
              <a:xfrm>
                <a:off x="8910838" y="3112109"/>
                <a:ext cx="565484" cy="48126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7AE1E872-81FD-FD4C-2CD1-D25AF6F35A62}"/>
                </a:ext>
              </a:extLst>
            </p:cNvPr>
            <p:cNvGrpSpPr/>
            <p:nvPr/>
          </p:nvGrpSpPr>
          <p:grpSpPr>
            <a:xfrm>
              <a:off x="-1251366" y="2447470"/>
              <a:ext cx="2848131" cy="1927963"/>
              <a:chOff x="-1251366" y="2447470"/>
              <a:chExt cx="2848131" cy="1927963"/>
            </a:xfrm>
          </p:grpSpPr>
          <p:sp>
            <p:nvSpPr>
              <p:cNvPr id="36" name="Flèche : droite 35">
                <a:extLst>
                  <a:ext uri="{FF2B5EF4-FFF2-40B4-BE49-F238E27FC236}">
                    <a16:creationId xmlns:a16="http://schemas.microsoft.com/office/drawing/2014/main" id="{325F62C4-8BA7-5239-6A0E-5AD7D89CBE1E}"/>
                  </a:ext>
                </a:extLst>
              </p:cNvPr>
              <p:cNvSpPr/>
              <p:nvPr/>
            </p:nvSpPr>
            <p:spPr>
              <a:xfrm>
                <a:off x="1031281" y="3260771"/>
                <a:ext cx="565484" cy="48126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9" name="Groupe 38">
                <a:extLst>
                  <a:ext uri="{FF2B5EF4-FFF2-40B4-BE49-F238E27FC236}">
                    <a16:creationId xmlns:a16="http://schemas.microsoft.com/office/drawing/2014/main" id="{8E0B3C69-45DC-FC20-8D18-A5C8660BD7E6}"/>
                  </a:ext>
                </a:extLst>
              </p:cNvPr>
              <p:cNvGrpSpPr/>
              <p:nvPr/>
            </p:nvGrpSpPr>
            <p:grpSpPr>
              <a:xfrm>
                <a:off x="-1251366" y="2447470"/>
                <a:ext cx="1936508" cy="1927963"/>
                <a:chOff x="-1251366" y="2447470"/>
                <a:chExt cx="1936508" cy="1927963"/>
              </a:xfrm>
            </p:grpSpPr>
            <p:sp>
              <p:nvSpPr>
                <p:cNvPr id="35" name="Rectangle : coins arrondis 34">
                  <a:extLst>
                    <a:ext uri="{FF2B5EF4-FFF2-40B4-BE49-F238E27FC236}">
                      <a16:creationId xmlns:a16="http://schemas.microsoft.com/office/drawing/2014/main" id="{0712489D-410C-44D3-5B1B-EE4B13563B77}"/>
                    </a:ext>
                  </a:extLst>
                </p:cNvPr>
                <p:cNvSpPr/>
                <p:nvPr/>
              </p:nvSpPr>
              <p:spPr>
                <a:xfrm>
                  <a:off x="-1251366" y="2447470"/>
                  <a:ext cx="1936508" cy="1927963"/>
                </a:xfrm>
                <a:prstGeom prst="roundRect">
                  <a:avLst/>
                </a:prstGeom>
                <a:solidFill>
                  <a:schemeClr val="bg1">
                    <a:lumMod val="6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ZoneTexte 36">
                  <a:extLst>
                    <a:ext uri="{FF2B5EF4-FFF2-40B4-BE49-F238E27FC236}">
                      <a16:creationId xmlns:a16="http://schemas.microsoft.com/office/drawing/2014/main" id="{9B8BA8AE-3292-260E-2AF2-4B03FD904F0F}"/>
                    </a:ext>
                  </a:extLst>
                </p:cNvPr>
                <p:cNvSpPr txBox="1"/>
                <p:nvPr/>
              </p:nvSpPr>
              <p:spPr>
                <a:xfrm>
                  <a:off x="-1055396" y="2805976"/>
                  <a:ext cx="1613194" cy="523220"/>
                </a:xfrm>
                <a:prstGeom prst="rect">
                  <a:avLst/>
                </a:prstGeom>
                <a:noFill/>
              </p:spPr>
              <p:txBody>
                <a:bodyPr wrap="square" rtlCol="0">
                  <a:spAutoFit/>
                </a:bodyPr>
                <a:lstStyle/>
                <a:p>
                  <a:pPr algn="ctr"/>
                  <a:r>
                    <a:rPr lang="fr-FR" sz="1400" b="1" dirty="0">
                      <a:solidFill>
                        <a:schemeClr val="bg1"/>
                      </a:solidFill>
                    </a:rPr>
                    <a:t>Séparation jeu de données</a:t>
                  </a:r>
                </a:p>
              </p:txBody>
            </p:sp>
            <p:sp>
              <p:nvSpPr>
                <p:cNvPr id="38" name="ZoneTexte 37">
                  <a:extLst>
                    <a:ext uri="{FF2B5EF4-FFF2-40B4-BE49-F238E27FC236}">
                      <a16:creationId xmlns:a16="http://schemas.microsoft.com/office/drawing/2014/main" id="{0B76A0A2-0CFA-3613-5CF1-2C679CB42A23}"/>
                    </a:ext>
                  </a:extLst>
                </p:cNvPr>
                <p:cNvSpPr txBox="1"/>
                <p:nvPr/>
              </p:nvSpPr>
              <p:spPr>
                <a:xfrm>
                  <a:off x="-971938" y="3339600"/>
                  <a:ext cx="1446277" cy="738664"/>
                </a:xfrm>
                <a:prstGeom prst="rect">
                  <a:avLst/>
                </a:prstGeom>
                <a:noFill/>
              </p:spPr>
              <p:txBody>
                <a:bodyPr wrap="square" rtlCol="0">
                  <a:spAutoFit/>
                </a:bodyPr>
                <a:lstStyle/>
                <a:p>
                  <a:pPr algn="ctr"/>
                  <a:r>
                    <a:rPr lang="fr-FR" sz="1400" b="1" dirty="0">
                      <a:solidFill>
                        <a:schemeClr val="bg1"/>
                      </a:solidFill>
                    </a:rPr>
                    <a:t>train </a:t>
                  </a:r>
                </a:p>
                <a:p>
                  <a:pPr algn="ctr"/>
                  <a:r>
                    <a:rPr lang="fr-FR" sz="1400" b="1" dirty="0">
                      <a:solidFill>
                        <a:schemeClr val="bg1"/>
                      </a:solidFill>
                    </a:rPr>
                    <a:t>validation </a:t>
                  </a:r>
                </a:p>
                <a:p>
                  <a:pPr algn="ctr"/>
                  <a:r>
                    <a:rPr lang="fr-FR" sz="1400" b="1" dirty="0">
                      <a:solidFill>
                        <a:schemeClr val="bg1"/>
                      </a:solidFill>
                    </a:rPr>
                    <a:t>test</a:t>
                  </a:r>
                </a:p>
              </p:txBody>
            </p:sp>
          </p:grpSp>
        </p:grpSp>
      </p:grpSp>
      <p:sp>
        <p:nvSpPr>
          <p:cNvPr id="42" name="Espace réservé du pied de page 41">
            <a:extLst>
              <a:ext uri="{FF2B5EF4-FFF2-40B4-BE49-F238E27FC236}">
                <a16:creationId xmlns:a16="http://schemas.microsoft.com/office/drawing/2014/main" id="{2E7635FB-D3E6-5B24-CE67-F79952E24793}"/>
              </a:ext>
            </a:extLst>
          </p:cNvPr>
          <p:cNvSpPr>
            <a:spLocks noGrp="1"/>
          </p:cNvSpPr>
          <p:nvPr>
            <p:ph type="ftr" sz="quarter" idx="12"/>
          </p:nvPr>
        </p:nvSpPr>
        <p:spPr/>
        <p:txBody>
          <a:bodyPr/>
          <a:lstStyle/>
          <a:p>
            <a:pPr rtl="0"/>
            <a:r>
              <a:rPr lang="fr-FR" noProof="0"/>
              <a:t>Alpha Oumar DIALLO</a:t>
            </a:r>
          </a:p>
        </p:txBody>
      </p:sp>
    </p:spTree>
    <p:extLst>
      <p:ext uri="{BB962C8B-B14F-4D97-AF65-F5344CB8AC3E}">
        <p14:creationId xmlns:p14="http://schemas.microsoft.com/office/powerpoint/2010/main" val="4120736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d’image 13" descr="Main écrivant sur un pense-bête">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0" y="-1"/>
            <a:ext cx="6096000" cy="6371351"/>
          </a:xfrm>
        </p:spPr>
      </p:pic>
      <p:sp>
        <p:nvSpPr>
          <p:cNvPr id="20" name="Rectangle 19" descr="Bloc d’accentuation">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fr-FR"/>
          </a:p>
        </p:txBody>
      </p:sp>
      <p:sp>
        <p:nvSpPr>
          <p:cNvPr id="2" name="Titre 1">
            <a:extLst>
              <a:ext uri="{FF2B5EF4-FFF2-40B4-BE49-F238E27FC236}">
                <a16:creationId xmlns:a16="http://schemas.microsoft.com/office/drawing/2014/main" id="{3560F281-4FF6-4617-A809-AC9C15ECF18A}"/>
              </a:ext>
            </a:extLst>
          </p:cNvPr>
          <p:cNvSpPr>
            <a:spLocks noGrp="1"/>
          </p:cNvSpPr>
          <p:nvPr>
            <p:ph type="title"/>
          </p:nvPr>
        </p:nvSpPr>
        <p:spPr>
          <a:xfrm>
            <a:off x="5118100" y="1869795"/>
            <a:ext cx="6641900" cy="1124345"/>
          </a:xfrm>
        </p:spPr>
        <p:txBody>
          <a:bodyPr rtlCol="0"/>
          <a:lstStyle/>
          <a:p>
            <a:pPr rtl="0"/>
            <a:r>
              <a:rPr lang="fr-FR" sz="6000" dirty="0"/>
              <a:t>Pistes de recherches</a:t>
            </a:r>
          </a:p>
        </p:txBody>
      </p:sp>
      <p:sp>
        <p:nvSpPr>
          <p:cNvPr id="4" name="Espace réservé du contenu 3">
            <a:extLst>
              <a:ext uri="{FF2B5EF4-FFF2-40B4-BE49-F238E27FC236}">
                <a16:creationId xmlns:a16="http://schemas.microsoft.com/office/drawing/2014/main" id="{D355C61F-C8F1-4977-8E1F-F16C0D9EA88C}"/>
              </a:ext>
            </a:extLst>
          </p:cNvPr>
          <p:cNvSpPr>
            <a:spLocks noGrp="1"/>
          </p:cNvSpPr>
          <p:nvPr>
            <p:ph sz="half" idx="1"/>
          </p:nvPr>
        </p:nvSpPr>
        <p:spPr>
          <a:xfrm>
            <a:off x="6287999" y="3258244"/>
            <a:ext cx="5472000" cy="2428351"/>
          </a:xfrm>
        </p:spPr>
        <p:txBody>
          <a:bodyPr rtlCol="0"/>
          <a:lstStyle/>
          <a:p>
            <a:pPr>
              <a:buFont typeface="Wingdings" panose="05000000000000000000" pitchFamily="2" charset="2"/>
              <a:buChar char="Ø"/>
            </a:pPr>
            <a:r>
              <a:rPr lang="fr-FR" sz="2000" dirty="0"/>
              <a:t>Identifier les caractéristiques structurales des bâtiments (hors consommations)</a:t>
            </a:r>
          </a:p>
          <a:p>
            <a:pPr rtl="0">
              <a:buFontTx/>
              <a:buChar char="-"/>
            </a:pPr>
            <a:endParaRPr lang="fr-FR" sz="2000" dirty="0"/>
          </a:p>
          <a:p>
            <a:pPr rtl="0">
              <a:buFont typeface="Wingdings" panose="05000000000000000000" pitchFamily="2" charset="2"/>
              <a:buChar char="Ø"/>
            </a:pPr>
            <a:r>
              <a:rPr lang="fr-FR" sz="2000" dirty="0"/>
              <a:t>Le score « ENERGY STAR » étant calculé en fonction de la consommation d’énergie, de l’utilisation du bâtiment, on pourrait envisager d’utiliser la prédiction de consommation d’énergie pour prédire l’émission de CO2.</a:t>
            </a:r>
          </a:p>
          <a:p>
            <a:pPr marL="0" indent="0" rtl="0">
              <a:buNone/>
            </a:pPr>
            <a:endParaRPr lang="fr-FR" sz="1400" dirty="0"/>
          </a:p>
        </p:txBody>
      </p:sp>
      <p:pic>
        <p:nvPicPr>
          <p:cNvPr id="5" name="Image 4">
            <a:extLst>
              <a:ext uri="{FF2B5EF4-FFF2-40B4-BE49-F238E27FC236}">
                <a16:creationId xmlns:a16="http://schemas.microsoft.com/office/drawing/2014/main" id="{2615B3DF-961E-8ECC-09CB-8F0E3A6AC609}"/>
              </a:ext>
            </a:extLst>
          </p:cNvPr>
          <p:cNvPicPr>
            <a:picLocks noChangeAspect="1"/>
          </p:cNvPicPr>
          <p:nvPr/>
        </p:nvPicPr>
        <p:blipFill>
          <a:blip r:embed="rId4"/>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sp>
        <p:nvSpPr>
          <p:cNvPr id="3" name="Espace réservé du pied de page 2">
            <a:extLst>
              <a:ext uri="{FF2B5EF4-FFF2-40B4-BE49-F238E27FC236}">
                <a16:creationId xmlns:a16="http://schemas.microsoft.com/office/drawing/2014/main" id="{E123867F-DA1B-1053-0566-DAEE14CCA972}"/>
              </a:ext>
            </a:extLst>
          </p:cNvPr>
          <p:cNvSpPr>
            <a:spLocks noGrp="1"/>
          </p:cNvSpPr>
          <p:nvPr>
            <p:ph type="ftr" sz="quarter" idx="13"/>
          </p:nvPr>
        </p:nvSpPr>
        <p:spPr/>
        <p:txBody>
          <a:bodyPr/>
          <a:lstStyle/>
          <a:p>
            <a:pPr rtl="0"/>
            <a:r>
              <a:rPr lang="fr-FR" noProof="0"/>
              <a:t>Alpha Oumar DIALLO</a:t>
            </a:r>
          </a:p>
        </p:txBody>
      </p:sp>
    </p:spTree>
    <p:extLst>
      <p:ext uri="{BB962C8B-B14F-4D97-AF65-F5344CB8AC3E}">
        <p14:creationId xmlns:p14="http://schemas.microsoft.com/office/powerpoint/2010/main" val="722098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39F8C9C-D312-D7D2-DED4-B22F90A8C242}"/>
              </a:ext>
            </a:extLst>
          </p:cNvPr>
          <p:cNvSpPr/>
          <p:nvPr/>
        </p:nvSpPr>
        <p:spPr>
          <a:xfrm>
            <a:off x="841248" y="1443800"/>
            <a:ext cx="5923550" cy="3241872"/>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23FB4D5-DA14-4F29-9320-2DE0A6B571B9}"/>
              </a:ext>
            </a:extLst>
          </p:cNvPr>
          <p:cNvSpPr>
            <a:spLocks noGrp="1"/>
          </p:cNvSpPr>
          <p:nvPr>
            <p:ph type="title"/>
          </p:nvPr>
        </p:nvSpPr>
        <p:spPr>
          <a:xfrm>
            <a:off x="776833" y="494167"/>
            <a:ext cx="9955584" cy="432000"/>
          </a:xfrm>
        </p:spPr>
        <p:txBody>
          <a:bodyPr rtlCol="0"/>
          <a:lstStyle/>
          <a:p>
            <a:pPr rtl="0"/>
            <a:r>
              <a:rPr lang="fr-FR" sz="2400" dirty="0"/>
              <a:t>Modèle Baseline : Régression linéaire classique</a:t>
            </a:r>
          </a:p>
        </p:txBody>
      </p:sp>
      <p:pic>
        <p:nvPicPr>
          <p:cNvPr id="17" name="Image 16">
            <a:extLst>
              <a:ext uri="{FF2B5EF4-FFF2-40B4-BE49-F238E27FC236}">
                <a16:creationId xmlns:a16="http://schemas.microsoft.com/office/drawing/2014/main" id="{636A0643-5039-82C3-E9C5-EB172BA2DFE9}"/>
              </a:ext>
            </a:extLst>
          </p:cNvPr>
          <p:cNvPicPr>
            <a:picLocks noChangeAspect="1"/>
          </p:cNvPicPr>
          <p:nvPr/>
        </p:nvPicPr>
        <p:blipFill>
          <a:blip r:embed="rId3"/>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cxnSp>
        <p:nvCxnSpPr>
          <p:cNvPr id="3" name="Connecteur droit 2" descr="Séparateur de diapositive">
            <a:extLst>
              <a:ext uri="{FF2B5EF4-FFF2-40B4-BE49-F238E27FC236}">
                <a16:creationId xmlns:a16="http://schemas.microsoft.com/office/drawing/2014/main" id="{32B76B6C-9E17-BB96-DBFC-290480E48C11}"/>
              </a:ext>
              <a:ext uri="{C183D7F6-B498-43B3-948B-1728B52AA6E4}">
                <adec:decorative xmlns:adec="http://schemas.microsoft.com/office/drawing/2017/decorative" val="1"/>
              </a:ext>
            </a:extLst>
          </p:cNvPr>
          <p:cNvCxnSpPr>
            <a:cxnSpLocks/>
          </p:cNvCxnSpPr>
          <p:nvPr/>
        </p:nvCxnSpPr>
        <p:spPr>
          <a:xfrm>
            <a:off x="841248" y="1086624"/>
            <a:ext cx="368751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descr="Séparateur de diapositive">
            <a:extLst>
              <a:ext uri="{FF2B5EF4-FFF2-40B4-BE49-F238E27FC236}">
                <a16:creationId xmlns:a16="http://schemas.microsoft.com/office/drawing/2014/main" id="{566735B2-BC20-98EA-1F92-2C04BA9445AF}"/>
              </a:ext>
              <a:ext uri="{C183D7F6-B498-43B3-948B-1728B52AA6E4}">
                <adec:decorative xmlns:adec="http://schemas.microsoft.com/office/drawing/2017/decorative" val="1"/>
              </a:ext>
            </a:extLst>
          </p:cNvPr>
          <p:cNvCxnSpPr>
            <a:cxnSpLocks/>
          </p:cNvCxnSpPr>
          <p:nvPr/>
        </p:nvCxnSpPr>
        <p:spPr>
          <a:xfrm>
            <a:off x="6096000" y="2651404"/>
            <a:ext cx="0" cy="155519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B4B88924-868E-4E9C-80DE-3EECC0B5D8DE}"/>
              </a:ext>
            </a:extLst>
          </p:cNvPr>
          <p:cNvSpPr txBox="1"/>
          <p:nvPr/>
        </p:nvSpPr>
        <p:spPr>
          <a:xfrm>
            <a:off x="9687233" y="2779827"/>
            <a:ext cx="1613194" cy="954107"/>
          </a:xfrm>
          <a:prstGeom prst="rect">
            <a:avLst/>
          </a:prstGeom>
          <a:noFill/>
        </p:spPr>
        <p:txBody>
          <a:bodyPr wrap="square" rtlCol="0">
            <a:spAutoFit/>
          </a:bodyPr>
          <a:lstStyle/>
          <a:p>
            <a:pPr algn="ctr"/>
            <a:r>
              <a:rPr lang="fr-FR" sz="1400" b="1" dirty="0">
                <a:solidFill>
                  <a:schemeClr val="bg1"/>
                </a:solidFill>
              </a:rPr>
              <a:t>Comparaison des modèles sur la RMSE de validation</a:t>
            </a:r>
          </a:p>
        </p:txBody>
      </p:sp>
      <p:pic>
        <p:nvPicPr>
          <p:cNvPr id="8" name="Image 7" descr="Une image contenant texte&#10;&#10;Description générée automatiquement">
            <a:extLst>
              <a:ext uri="{FF2B5EF4-FFF2-40B4-BE49-F238E27FC236}">
                <a16:creationId xmlns:a16="http://schemas.microsoft.com/office/drawing/2014/main" id="{8AE55F1F-69C0-7610-C191-954641753EEC}"/>
              </a:ext>
            </a:extLst>
          </p:cNvPr>
          <p:cNvPicPr>
            <a:picLocks noChangeAspect="1"/>
          </p:cNvPicPr>
          <p:nvPr/>
        </p:nvPicPr>
        <p:blipFill>
          <a:blip r:embed="rId4"/>
          <a:stretch>
            <a:fillRect/>
          </a:stretch>
        </p:blipFill>
        <p:spPr>
          <a:xfrm>
            <a:off x="976293" y="1532065"/>
            <a:ext cx="4007056" cy="355618"/>
          </a:xfrm>
          <a:prstGeom prst="rect">
            <a:avLst/>
          </a:prstGeom>
        </p:spPr>
      </p:pic>
      <p:pic>
        <p:nvPicPr>
          <p:cNvPr id="14" name="Image 13">
            <a:extLst>
              <a:ext uri="{FF2B5EF4-FFF2-40B4-BE49-F238E27FC236}">
                <a16:creationId xmlns:a16="http://schemas.microsoft.com/office/drawing/2014/main" id="{4D651961-9452-0D6C-EAAC-8831237C67D1}"/>
              </a:ext>
            </a:extLst>
          </p:cNvPr>
          <p:cNvPicPr>
            <a:picLocks noChangeAspect="1"/>
          </p:cNvPicPr>
          <p:nvPr/>
        </p:nvPicPr>
        <p:blipFill>
          <a:blip r:embed="rId5"/>
          <a:stretch>
            <a:fillRect/>
          </a:stretch>
        </p:blipFill>
        <p:spPr>
          <a:xfrm>
            <a:off x="976293" y="1986189"/>
            <a:ext cx="5328253" cy="450188"/>
          </a:xfrm>
          <a:prstGeom prst="rect">
            <a:avLst/>
          </a:prstGeom>
        </p:spPr>
      </p:pic>
      <p:pic>
        <p:nvPicPr>
          <p:cNvPr id="22" name="Image 21" descr="Une image contenant texte&#10;&#10;Description générée automatiquement">
            <a:extLst>
              <a:ext uri="{FF2B5EF4-FFF2-40B4-BE49-F238E27FC236}">
                <a16:creationId xmlns:a16="http://schemas.microsoft.com/office/drawing/2014/main" id="{40C6BC36-4C57-C010-0F9C-EE1781F04D3F}"/>
              </a:ext>
            </a:extLst>
          </p:cNvPr>
          <p:cNvPicPr>
            <a:picLocks noChangeAspect="1"/>
          </p:cNvPicPr>
          <p:nvPr/>
        </p:nvPicPr>
        <p:blipFill>
          <a:blip r:embed="rId6"/>
          <a:stretch>
            <a:fillRect/>
          </a:stretch>
        </p:blipFill>
        <p:spPr>
          <a:xfrm>
            <a:off x="976293" y="2532631"/>
            <a:ext cx="3575234" cy="368319"/>
          </a:xfrm>
          <a:prstGeom prst="rect">
            <a:avLst/>
          </a:prstGeom>
        </p:spPr>
      </p:pic>
      <p:pic>
        <p:nvPicPr>
          <p:cNvPr id="24" name="Image 23" descr="Une image contenant texte&#10;&#10;Description générée automatiquement">
            <a:extLst>
              <a:ext uri="{FF2B5EF4-FFF2-40B4-BE49-F238E27FC236}">
                <a16:creationId xmlns:a16="http://schemas.microsoft.com/office/drawing/2014/main" id="{6E03E88D-234F-AD86-D418-3D35AA0B4D3E}"/>
              </a:ext>
            </a:extLst>
          </p:cNvPr>
          <p:cNvPicPr>
            <a:picLocks noChangeAspect="1"/>
          </p:cNvPicPr>
          <p:nvPr/>
        </p:nvPicPr>
        <p:blipFill>
          <a:blip r:embed="rId7"/>
          <a:stretch>
            <a:fillRect/>
          </a:stretch>
        </p:blipFill>
        <p:spPr>
          <a:xfrm>
            <a:off x="976293" y="2999704"/>
            <a:ext cx="2197272" cy="281424"/>
          </a:xfrm>
          <a:prstGeom prst="rect">
            <a:avLst/>
          </a:prstGeom>
        </p:spPr>
      </p:pic>
      <p:pic>
        <p:nvPicPr>
          <p:cNvPr id="35" name="Image 34">
            <a:extLst>
              <a:ext uri="{FF2B5EF4-FFF2-40B4-BE49-F238E27FC236}">
                <a16:creationId xmlns:a16="http://schemas.microsoft.com/office/drawing/2014/main" id="{5AF4691A-1F3F-AF66-E8C5-116F8CEEB6EB}"/>
              </a:ext>
            </a:extLst>
          </p:cNvPr>
          <p:cNvPicPr>
            <a:picLocks noChangeAspect="1"/>
          </p:cNvPicPr>
          <p:nvPr/>
        </p:nvPicPr>
        <p:blipFill>
          <a:blip r:embed="rId8"/>
          <a:stretch>
            <a:fillRect/>
          </a:stretch>
        </p:blipFill>
        <p:spPr>
          <a:xfrm>
            <a:off x="976293" y="3366381"/>
            <a:ext cx="2273417" cy="273064"/>
          </a:xfrm>
          <a:prstGeom prst="rect">
            <a:avLst/>
          </a:prstGeom>
        </p:spPr>
      </p:pic>
      <p:pic>
        <p:nvPicPr>
          <p:cNvPr id="37" name="Image 36">
            <a:extLst>
              <a:ext uri="{FF2B5EF4-FFF2-40B4-BE49-F238E27FC236}">
                <a16:creationId xmlns:a16="http://schemas.microsoft.com/office/drawing/2014/main" id="{82DF7FC4-7CF6-DEAE-1E58-D6B503EBFAA6}"/>
              </a:ext>
            </a:extLst>
          </p:cNvPr>
          <p:cNvPicPr>
            <a:picLocks noChangeAspect="1"/>
          </p:cNvPicPr>
          <p:nvPr/>
        </p:nvPicPr>
        <p:blipFill>
          <a:blip r:embed="rId9"/>
          <a:stretch>
            <a:fillRect/>
          </a:stretch>
        </p:blipFill>
        <p:spPr>
          <a:xfrm>
            <a:off x="976293" y="3733934"/>
            <a:ext cx="2457576" cy="241312"/>
          </a:xfrm>
          <a:prstGeom prst="rect">
            <a:avLst/>
          </a:prstGeom>
        </p:spPr>
      </p:pic>
      <p:pic>
        <p:nvPicPr>
          <p:cNvPr id="39" name="Image 38" descr="Une image contenant texte&#10;&#10;Description générée automatiquement">
            <a:extLst>
              <a:ext uri="{FF2B5EF4-FFF2-40B4-BE49-F238E27FC236}">
                <a16:creationId xmlns:a16="http://schemas.microsoft.com/office/drawing/2014/main" id="{2A845133-A2C7-0295-A3A8-41432F6E21B2}"/>
              </a:ext>
            </a:extLst>
          </p:cNvPr>
          <p:cNvPicPr>
            <a:picLocks noChangeAspect="1"/>
          </p:cNvPicPr>
          <p:nvPr/>
        </p:nvPicPr>
        <p:blipFill>
          <a:blip r:embed="rId10"/>
          <a:stretch>
            <a:fillRect/>
          </a:stretch>
        </p:blipFill>
        <p:spPr>
          <a:xfrm>
            <a:off x="976293" y="4069735"/>
            <a:ext cx="3613336" cy="495325"/>
          </a:xfrm>
          <a:prstGeom prst="rect">
            <a:avLst/>
          </a:prstGeom>
        </p:spPr>
      </p:pic>
      <p:sp>
        <p:nvSpPr>
          <p:cNvPr id="40" name="ZoneTexte 39">
            <a:extLst>
              <a:ext uri="{FF2B5EF4-FFF2-40B4-BE49-F238E27FC236}">
                <a16:creationId xmlns:a16="http://schemas.microsoft.com/office/drawing/2014/main" id="{5A45FFD3-C5D0-42E6-058F-504F6AC94052}"/>
              </a:ext>
            </a:extLst>
          </p:cNvPr>
          <p:cNvSpPr txBox="1"/>
          <p:nvPr/>
        </p:nvSpPr>
        <p:spPr>
          <a:xfrm>
            <a:off x="7355741" y="1114685"/>
            <a:ext cx="3898232" cy="27699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200" dirty="0"/>
              <a:t>Pour notre modélisation, le format est le suivant :</a:t>
            </a:r>
          </a:p>
        </p:txBody>
      </p:sp>
      <p:sp>
        <p:nvSpPr>
          <p:cNvPr id="41" name="ZoneTexte 40">
            <a:extLst>
              <a:ext uri="{FF2B5EF4-FFF2-40B4-BE49-F238E27FC236}">
                <a16:creationId xmlns:a16="http://schemas.microsoft.com/office/drawing/2014/main" id="{EE97A182-2D42-C60D-02B1-BF196B3E212B}"/>
              </a:ext>
            </a:extLst>
          </p:cNvPr>
          <p:cNvSpPr txBox="1"/>
          <p:nvPr/>
        </p:nvSpPr>
        <p:spPr>
          <a:xfrm>
            <a:off x="7426534" y="1532065"/>
            <a:ext cx="4015498" cy="738664"/>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lgn="just">
              <a:buClr>
                <a:srgbClr val="00B050"/>
              </a:buClr>
              <a:buFont typeface="Wingdings" panose="05000000000000000000" pitchFamily="2" charset="2"/>
              <a:buChar char="§"/>
            </a:pPr>
            <a:r>
              <a:rPr lang="fr-FR" sz="1050" dirty="0"/>
              <a:t>Cette ligne de code utilise un encodeur cible pour améliorer les performances d'un modèle d'apprentissage automatique en capturant les relations entre les variables d'une colonne catégorielle.</a:t>
            </a:r>
          </a:p>
        </p:txBody>
      </p:sp>
      <p:cxnSp>
        <p:nvCxnSpPr>
          <p:cNvPr id="44" name="Connecteur droit avec flèche 43">
            <a:extLst>
              <a:ext uri="{FF2B5EF4-FFF2-40B4-BE49-F238E27FC236}">
                <a16:creationId xmlns:a16="http://schemas.microsoft.com/office/drawing/2014/main" id="{C68DE0E9-ACFF-CF36-A1F6-2BCA6EAE2995}"/>
              </a:ext>
            </a:extLst>
          </p:cNvPr>
          <p:cNvCxnSpPr/>
          <p:nvPr/>
        </p:nvCxnSpPr>
        <p:spPr>
          <a:xfrm>
            <a:off x="4983349" y="1708484"/>
            <a:ext cx="24144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7803F57D-82AC-86E8-7C66-356084D40B6E}"/>
              </a:ext>
            </a:extLst>
          </p:cNvPr>
          <p:cNvSpPr txBox="1"/>
          <p:nvPr/>
        </p:nvSpPr>
        <p:spPr>
          <a:xfrm>
            <a:off x="7426534" y="2447148"/>
            <a:ext cx="4015498" cy="1477328"/>
          </a:xfrm>
          <a:prstGeom prst="rect">
            <a:avLst/>
          </a:prstGeom>
          <a:noFill/>
          <a:ln>
            <a:solidFill>
              <a:schemeClr val="accent6">
                <a:lumMod val="50000"/>
              </a:schemeClr>
            </a:solidFill>
          </a:ln>
        </p:spPr>
        <p:txBody>
          <a:bodyPr wrap="square" rtlCol="0">
            <a:spAutoFit/>
          </a:bodyPr>
          <a:lstStyle/>
          <a:p>
            <a:pPr marL="171450" indent="-171450" algn="just">
              <a:buClr>
                <a:schemeClr val="accent6">
                  <a:lumMod val="50000"/>
                </a:schemeClr>
              </a:buClr>
              <a:buFont typeface="Wingdings" panose="05000000000000000000" pitchFamily="2" charset="2"/>
              <a:buChar char="§"/>
            </a:pPr>
            <a:r>
              <a:rPr lang="fr-FR" sz="1000" dirty="0"/>
              <a:t>La première ligne applique la méthode "</a:t>
            </a:r>
            <a:r>
              <a:rPr lang="fr-FR" sz="1000" dirty="0" err="1"/>
              <a:t>fit_transform</a:t>
            </a:r>
            <a:r>
              <a:rPr lang="fr-FR" sz="1000" dirty="0"/>
              <a:t>" de l'encodeur aux données d'entraînement (</a:t>
            </a:r>
            <a:r>
              <a:rPr lang="fr-FR" sz="1000" dirty="0" err="1"/>
              <a:t>X_train</a:t>
            </a:r>
            <a:r>
              <a:rPr lang="fr-FR" sz="1000" dirty="0"/>
              <a:t>) </a:t>
            </a:r>
          </a:p>
          <a:p>
            <a:pPr algn="just">
              <a:buClr>
                <a:schemeClr val="accent6">
                  <a:lumMod val="50000"/>
                </a:schemeClr>
              </a:buClr>
            </a:pPr>
            <a:endParaRPr lang="fr-FR" sz="1000" dirty="0"/>
          </a:p>
          <a:p>
            <a:pPr marL="171450" indent="-171450" algn="just">
              <a:buClr>
                <a:schemeClr val="accent6">
                  <a:lumMod val="50000"/>
                </a:schemeClr>
              </a:buClr>
              <a:buFont typeface="Wingdings" panose="05000000000000000000" pitchFamily="2" charset="2"/>
              <a:buChar char="§"/>
            </a:pPr>
            <a:r>
              <a:rPr lang="fr-FR" sz="1000" dirty="0"/>
              <a:t>la seconde applique la méthode "</a:t>
            </a:r>
            <a:r>
              <a:rPr lang="fr-FR" sz="1000" dirty="0" err="1"/>
              <a:t>transform</a:t>
            </a:r>
            <a:r>
              <a:rPr lang="fr-FR" sz="1000" dirty="0"/>
              <a:t>" de l'encodeur aux données de test (</a:t>
            </a:r>
            <a:r>
              <a:rPr lang="fr-FR" sz="1000" dirty="0" err="1"/>
              <a:t>X_test</a:t>
            </a:r>
            <a:r>
              <a:rPr lang="fr-FR" sz="1000" dirty="0"/>
              <a:t>), en utilisant les mêmes paramètres d'encodage que pour les données d'entraînement. </a:t>
            </a:r>
          </a:p>
          <a:p>
            <a:pPr marL="171450" indent="-171450" algn="just">
              <a:buClr>
                <a:schemeClr val="accent6">
                  <a:lumMod val="50000"/>
                </a:schemeClr>
              </a:buClr>
              <a:buFont typeface="Wingdings" panose="05000000000000000000" pitchFamily="2" charset="2"/>
              <a:buChar char="§"/>
            </a:pPr>
            <a:endParaRPr lang="fr-FR" sz="1000" dirty="0"/>
          </a:p>
          <a:p>
            <a:pPr marL="171450" indent="-171450" algn="just">
              <a:buClr>
                <a:schemeClr val="accent6">
                  <a:lumMod val="50000"/>
                </a:schemeClr>
              </a:buClr>
              <a:buFont typeface="Wingdings" panose="05000000000000000000" pitchFamily="2" charset="2"/>
              <a:buChar char="§"/>
            </a:pPr>
            <a:r>
              <a:rPr lang="fr-FR" sz="1000" dirty="0"/>
              <a:t>L'utilisation de "</a:t>
            </a:r>
            <a:r>
              <a:rPr lang="fr-FR" sz="1000" dirty="0" err="1"/>
              <a:t>y_train</a:t>
            </a:r>
            <a:r>
              <a:rPr lang="fr-FR" sz="1000" dirty="0"/>
              <a:t>" et "</a:t>
            </a:r>
            <a:r>
              <a:rPr lang="fr-FR" sz="1000" dirty="0" err="1"/>
              <a:t>y_test</a:t>
            </a:r>
            <a:r>
              <a:rPr lang="fr-FR" sz="1000" dirty="0"/>
              <a:t>" aide l'encodeur à apprendre l'encodage approprié,</a:t>
            </a:r>
          </a:p>
        </p:txBody>
      </p:sp>
      <p:cxnSp>
        <p:nvCxnSpPr>
          <p:cNvPr id="47" name="Connecteur droit avec flèche 46">
            <a:extLst>
              <a:ext uri="{FF2B5EF4-FFF2-40B4-BE49-F238E27FC236}">
                <a16:creationId xmlns:a16="http://schemas.microsoft.com/office/drawing/2014/main" id="{C3D6C023-5E03-FBC5-FA62-C7EE33838248}"/>
              </a:ext>
            </a:extLst>
          </p:cNvPr>
          <p:cNvCxnSpPr>
            <a:endCxn id="45" idx="1"/>
          </p:cNvCxnSpPr>
          <p:nvPr/>
        </p:nvCxnSpPr>
        <p:spPr>
          <a:xfrm>
            <a:off x="6304546" y="2270729"/>
            <a:ext cx="1121988" cy="915083"/>
          </a:xfrm>
          <a:prstGeom prst="straightConnector1">
            <a:avLst/>
          </a:prstGeom>
          <a:ln>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48" name="ZoneTexte 47">
            <a:extLst>
              <a:ext uri="{FF2B5EF4-FFF2-40B4-BE49-F238E27FC236}">
                <a16:creationId xmlns:a16="http://schemas.microsoft.com/office/drawing/2014/main" id="{7F8A2C63-0309-D263-EA33-ECB1D852BD42}"/>
              </a:ext>
            </a:extLst>
          </p:cNvPr>
          <p:cNvSpPr txBox="1"/>
          <p:nvPr/>
        </p:nvSpPr>
        <p:spPr>
          <a:xfrm>
            <a:off x="7426534" y="4100895"/>
            <a:ext cx="4015498" cy="1169551"/>
          </a:xfrm>
          <a:prstGeom prst="rect">
            <a:avLst/>
          </a:prstGeom>
          <a:noFill/>
          <a:ln>
            <a:solidFill>
              <a:srgbClr val="7030A0"/>
            </a:solidFill>
          </a:ln>
        </p:spPr>
        <p:txBody>
          <a:bodyPr wrap="square" rtlCol="0">
            <a:spAutoFit/>
          </a:bodyPr>
          <a:lstStyle/>
          <a:p>
            <a:pPr marL="171450" indent="-171450" algn="just">
              <a:buFont typeface="Wingdings" panose="05000000000000000000" pitchFamily="2" charset="2"/>
              <a:buChar char="§"/>
            </a:pPr>
            <a:r>
              <a:rPr lang="fr-FR" sz="1000" dirty="0"/>
              <a:t>Ces deux lignes de code suppriment la colonne "</a:t>
            </a:r>
            <a:r>
              <a:rPr lang="fr-FR" sz="1000" dirty="0" err="1"/>
              <a:t>PrimaryPropertyType</a:t>
            </a:r>
            <a:r>
              <a:rPr lang="fr-FR" sz="1000" dirty="0"/>
              <a:t>" des ensembles de données </a:t>
            </a:r>
            <a:r>
              <a:rPr lang="fr-FR" sz="1000" dirty="0" err="1"/>
              <a:t>X_train</a:t>
            </a:r>
            <a:r>
              <a:rPr lang="fr-FR" sz="1000" dirty="0"/>
              <a:t> et </a:t>
            </a:r>
            <a:r>
              <a:rPr lang="fr-FR" sz="1000" dirty="0" err="1"/>
              <a:t>X_test</a:t>
            </a:r>
            <a:r>
              <a:rPr lang="fr-FR" sz="1000" dirty="0"/>
              <a:t>, respectivement. </a:t>
            </a:r>
          </a:p>
          <a:p>
            <a:pPr marL="171450" indent="-171450" algn="just">
              <a:buFont typeface="Wingdings" panose="05000000000000000000" pitchFamily="2" charset="2"/>
              <a:buChar char="§"/>
            </a:pPr>
            <a:endParaRPr lang="fr-FR" sz="1000" dirty="0"/>
          </a:p>
          <a:p>
            <a:pPr marL="171450" indent="-171450" algn="just">
              <a:buFont typeface="Wingdings" panose="05000000000000000000" pitchFamily="2" charset="2"/>
              <a:buChar char="§"/>
            </a:pPr>
            <a:r>
              <a:rPr lang="fr-FR" sz="1000" dirty="0"/>
              <a:t>En éliminant ces variables, on peut potentiellement améliorer les performances du modèle en réduisant le nombre de variables indépendantes et en évitant la surajustement (</a:t>
            </a:r>
            <a:r>
              <a:rPr lang="fr-FR" sz="1000" dirty="0" err="1"/>
              <a:t>overfitting</a:t>
            </a:r>
            <a:r>
              <a:rPr lang="fr-FR" sz="1000" dirty="0"/>
              <a:t>).</a:t>
            </a:r>
          </a:p>
        </p:txBody>
      </p:sp>
      <p:cxnSp>
        <p:nvCxnSpPr>
          <p:cNvPr id="50" name="Connecteur droit avec flèche 49">
            <a:extLst>
              <a:ext uri="{FF2B5EF4-FFF2-40B4-BE49-F238E27FC236}">
                <a16:creationId xmlns:a16="http://schemas.microsoft.com/office/drawing/2014/main" id="{DB3568ED-1B5E-1EBF-6A50-932F5C331E3B}"/>
              </a:ext>
            </a:extLst>
          </p:cNvPr>
          <p:cNvCxnSpPr>
            <a:endCxn id="48" idx="1"/>
          </p:cNvCxnSpPr>
          <p:nvPr/>
        </p:nvCxnSpPr>
        <p:spPr>
          <a:xfrm>
            <a:off x="4551527" y="2779827"/>
            <a:ext cx="2875007" cy="190584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1" name="ZoneTexte 50">
            <a:extLst>
              <a:ext uri="{FF2B5EF4-FFF2-40B4-BE49-F238E27FC236}">
                <a16:creationId xmlns:a16="http://schemas.microsoft.com/office/drawing/2014/main" id="{E2858B03-69E4-7638-5D4A-FEFB4786A9B8}"/>
              </a:ext>
            </a:extLst>
          </p:cNvPr>
          <p:cNvSpPr txBox="1"/>
          <p:nvPr/>
        </p:nvSpPr>
        <p:spPr>
          <a:xfrm>
            <a:off x="3505293" y="3732749"/>
            <a:ext cx="2265950" cy="246221"/>
          </a:xfrm>
          <a:prstGeom prst="rect">
            <a:avLst/>
          </a:prstGeom>
          <a:noFill/>
          <a:ln>
            <a:solidFill>
              <a:schemeClr val="bg1">
                <a:lumMod val="85000"/>
              </a:schemeClr>
            </a:solidFill>
          </a:ln>
        </p:spPr>
        <p:txBody>
          <a:bodyPr wrap="square" rtlCol="0">
            <a:spAutoFit/>
          </a:bodyPr>
          <a:lstStyle/>
          <a:p>
            <a:r>
              <a:rPr lang="fr-FR" sz="1000" dirty="0"/>
              <a:t>Prédiction faite sur l'ensemble de test</a:t>
            </a:r>
          </a:p>
        </p:txBody>
      </p:sp>
      <p:sp>
        <p:nvSpPr>
          <p:cNvPr id="52" name="ZoneTexte 51">
            <a:extLst>
              <a:ext uri="{FF2B5EF4-FFF2-40B4-BE49-F238E27FC236}">
                <a16:creationId xmlns:a16="http://schemas.microsoft.com/office/drawing/2014/main" id="{72E00BE5-6DC2-52C6-7A3A-FE4A470A822A}"/>
              </a:ext>
            </a:extLst>
          </p:cNvPr>
          <p:cNvSpPr txBox="1"/>
          <p:nvPr/>
        </p:nvSpPr>
        <p:spPr>
          <a:xfrm>
            <a:off x="1491916" y="5002472"/>
            <a:ext cx="4279327" cy="861774"/>
          </a:xfrm>
          <a:prstGeom prst="rect">
            <a:avLst/>
          </a:prstGeom>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1000" dirty="0"/>
              <a:t>Ces trois lignes de code calculent des métriques couramment utilisées pour évaluer les performances d'un modèle de régression :</a:t>
            </a:r>
          </a:p>
          <a:p>
            <a:pPr marL="360363" indent="-171450">
              <a:buFont typeface="Arial" panose="020B0604020202020204" pitchFamily="34" charset="0"/>
              <a:buChar char="•"/>
            </a:pPr>
            <a:r>
              <a:rPr lang="fr-FR" sz="1000" dirty="0"/>
              <a:t>Coefficient de détermination (R2) </a:t>
            </a:r>
          </a:p>
          <a:p>
            <a:pPr marL="360363" indent="-171450">
              <a:buFont typeface="Arial" panose="020B0604020202020204" pitchFamily="34" charset="0"/>
              <a:buChar char="•"/>
            </a:pPr>
            <a:r>
              <a:rPr lang="fr-FR" sz="1000" dirty="0"/>
              <a:t>Erreur quadratique moyenne (RMSE)</a:t>
            </a:r>
          </a:p>
          <a:p>
            <a:pPr marL="360363" indent="-171450">
              <a:buFont typeface="Arial" panose="020B0604020202020204" pitchFamily="34" charset="0"/>
              <a:buChar char="•"/>
            </a:pPr>
            <a:r>
              <a:rPr lang="fr-FR" sz="1000" dirty="0"/>
              <a:t>Erreur absolue moyenne (MAE)</a:t>
            </a:r>
          </a:p>
        </p:txBody>
      </p:sp>
      <p:cxnSp>
        <p:nvCxnSpPr>
          <p:cNvPr id="54" name="Connecteur droit avec flèche 53">
            <a:extLst>
              <a:ext uri="{FF2B5EF4-FFF2-40B4-BE49-F238E27FC236}">
                <a16:creationId xmlns:a16="http://schemas.microsoft.com/office/drawing/2014/main" id="{C683F9D4-29EE-362F-11C1-9802231DE1E5}"/>
              </a:ext>
            </a:extLst>
          </p:cNvPr>
          <p:cNvCxnSpPr>
            <a:stCxn id="39" idx="2"/>
            <a:endCxn id="52" idx="0"/>
          </p:cNvCxnSpPr>
          <p:nvPr/>
        </p:nvCxnSpPr>
        <p:spPr>
          <a:xfrm>
            <a:off x="2782961" y="4565060"/>
            <a:ext cx="848619" cy="437412"/>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Espace réservé du pied de page 54">
            <a:extLst>
              <a:ext uri="{FF2B5EF4-FFF2-40B4-BE49-F238E27FC236}">
                <a16:creationId xmlns:a16="http://schemas.microsoft.com/office/drawing/2014/main" id="{B6525807-8364-4D06-A473-8F8022119AE3}"/>
              </a:ext>
            </a:extLst>
          </p:cNvPr>
          <p:cNvSpPr>
            <a:spLocks noGrp="1"/>
          </p:cNvSpPr>
          <p:nvPr>
            <p:ph type="ftr" sz="quarter" idx="12"/>
          </p:nvPr>
        </p:nvSpPr>
        <p:spPr/>
        <p:txBody>
          <a:bodyPr/>
          <a:lstStyle/>
          <a:p>
            <a:pPr rtl="0"/>
            <a:r>
              <a:rPr lang="fr-FR" noProof="0"/>
              <a:t>Alpha Oumar DIALLO</a:t>
            </a:r>
          </a:p>
        </p:txBody>
      </p:sp>
    </p:spTree>
    <p:extLst>
      <p:ext uri="{BB962C8B-B14F-4D97-AF65-F5344CB8AC3E}">
        <p14:creationId xmlns:p14="http://schemas.microsoft.com/office/powerpoint/2010/main" val="1049151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39F8C9C-D312-D7D2-DED4-B22F90A8C242}"/>
              </a:ext>
            </a:extLst>
          </p:cNvPr>
          <p:cNvSpPr/>
          <p:nvPr/>
        </p:nvSpPr>
        <p:spPr>
          <a:xfrm>
            <a:off x="3100135" y="1431543"/>
            <a:ext cx="5923550" cy="3970401"/>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23FB4D5-DA14-4F29-9320-2DE0A6B571B9}"/>
              </a:ext>
            </a:extLst>
          </p:cNvPr>
          <p:cNvSpPr>
            <a:spLocks noGrp="1"/>
          </p:cNvSpPr>
          <p:nvPr>
            <p:ph type="title"/>
          </p:nvPr>
        </p:nvSpPr>
        <p:spPr>
          <a:xfrm>
            <a:off x="776833" y="494167"/>
            <a:ext cx="9955584" cy="432000"/>
          </a:xfrm>
        </p:spPr>
        <p:txBody>
          <a:bodyPr rtlCol="0"/>
          <a:lstStyle/>
          <a:p>
            <a:pPr rtl="0"/>
            <a:r>
              <a:rPr lang="fr-FR" sz="2400" dirty="0"/>
              <a:t>Démarche pour mes modèles …</a:t>
            </a:r>
          </a:p>
        </p:txBody>
      </p:sp>
      <p:pic>
        <p:nvPicPr>
          <p:cNvPr id="17" name="Image 16">
            <a:extLst>
              <a:ext uri="{FF2B5EF4-FFF2-40B4-BE49-F238E27FC236}">
                <a16:creationId xmlns:a16="http://schemas.microsoft.com/office/drawing/2014/main" id="{636A0643-5039-82C3-E9C5-EB172BA2DFE9}"/>
              </a:ext>
            </a:extLst>
          </p:cNvPr>
          <p:cNvPicPr>
            <a:picLocks noChangeAspect="1"/>
          </p:cNvPicPr>
          <p:nvPr/>
        </p:nvPicPr>
        <p:blipFill>
          <a:blip r:embed="rId3"/>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cxnSp>
        <p:nvCxnSpPr>
          <p:cNvPr id="3" name="Connecteur droit 2" descr="Séparateur de diapositive">
            <a:extLst>
              <a:ext uri="{FF2B5EF4-FFF2-40B4-BE49-F238E27FC236}">
                <a16:creationId xmlns:a16="http://schemas.microsoft.com/office/drawing/2014/main" id="{32B76B6C-9E17-BB96-DBFC-290480E48C11}"/>
              </a:ext>
              <a:ext uri="{C183D7F6-B498-43B3-948B-1728B52AA6E4}">
                <adec:decorative xmlns:adec="http://schemas.microsoft.com/office/drawing/2017/decorative" val="1"/>
              </a:ext>
            </a:extLst>
          </p:cNvPr>
          <p:cNvCxnSpPr>
            <a:cxnSpLocks/>
          </p:cNvCxnSpPr>
          <p:nvPr/>
        </p:nvCxnSpPr>
        <p:spPr>
          <a:xfrm>
            <a:off x="841248" y="1026464"/>
            <a:ext cx="368751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descr="Séparateur de diapositive">
            <a:extLst>
              <a:ext uri="{FF2B5EF4-FFF2-40B4-BE49-F238E27FC236}">
                <a16:creationId xmlns:a16="http://schemas.microsoft.com/office/drawing/2014/main" id="{566735B2-BC20-98EA-1F92-2C04BA9445AF}"/>
              </a:ext>
              <a:ext uri="{C183D7F6-B498-43B3-948B-1728B52AA6E4}">
                <adec:decorative xmlns:adec="http://schemas.microsoft.com/office/drawing/2017/decorative" val="1"/>
              </a:ext>
            </a:extLst>
          </p:cNvPr>
          <p:cNvCxnSpPr>
            <a:cxnSpLocks/>
          </p:cNvCxnSpPr>
          <p:nvPr/>
        </p:nvCxnSpPr>
        <p:spPr>
          <a:xfrm>
            <a:off x="6096000" y="2651404"/>
            <a:ext cx="0" cy="155519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Flèche : droite 12">
            <a:extLst>
              <a:ext uri="{FF2B5EF4-FFF2-40B4-BE49-F238E27FC236}">
                <a16:creationId xmlns:a16="http://schemas.microsoft.com/office/drawing/2014/main" id="{C4227414-005A-9BB5-926F-32C13E73CDFF}"/>
              </a:ext>
            </a:extLst>
          </p:cNvPr>
          <p:cNvSpPr/>
          <p:nvPr/>
        </p:nvSpPr>
        <p:spPr>
          <a:xfrm>
            <a:off x="2782342" y="3112109"/>
            <a:ext cx="565484" cy="48126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02E8D5E2-EC89-2DBA-8E3A-1FC062C2D8ED}"/>
              </a:ext>
            </a:extLst>
          </p:cNvPr>
          <p:cNvSpPr/>
          <p:nvPr/>
        </p:nvSpPr>
        <p:spPr>
          <a:xfrm>
            <a:off x="5726067" y="3112109"/>
            <a:ext cx="565484" cy="48126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A6CC96B7-DC4D-97F5-A54A-340C1A896E47}"/>
              </a:ext>
            </a:extLst>
          </p:cNvPr>
          <p:cNvSpPr/>
          <p:nvPr/>
        </p:nvSpPr>
        <p:spPr>
          <a:xfrm>
            <a:off x="8669793" y="3105981"/>
            <a:ext cx="565484" cy="48126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a:extLst>
              <a:ext uri="{FF2B5EF4-FFF2-40B4-BE49-F238E27FC236}">
                <a16:creationId xmlns:a16="http://schemas.microsoft.com/office/drawing/2014/main" id="{2925E88C-EADB-F8C0-1E41-9A010534C9B0}"/>
              </a:ext>
            </a:extLst>
          </p:cNvPr>
          <p:cNvGrpSpPr/>
          <p:nvPr/>
        </p:nvGrpSpPr>
        <p:grpSpPr>
          <a:xfrm>
            <a:off x="529390" y="2325087"/>
            <a:ext cx="10932694" cy="1927963"/>
            <a:chOff x="1395663" y="2298032"/>
            <a:chExt cx="10732167" cy="1660356"/>
          </a:xfrm>
        </p:grpSpPr>
        <p:sp>
          <p:nvSpPr>
            <p:cNvPr id="4" name="Rectangle : coins arrondis 3">
              <a:extLst>
                <a:ext uri="{FF2B5EF4-FFF2-40B4-BE49-F238E27FC236}">
                  <a16:creationId xmlns:a16="http://schemas.microsoft.com/office/drawing/2014/main" id="{04EA6910-AEE9-042C-58C0-85AA6D9A5938}"/>
                </a:ext>
              </a:extLst>
            </p:cNvPr>
            <p:cNvSpPr/>
            <p:nvPr/>
          </p:nvSpPr>
          <p:spPr>
            <a:xfrm>
              <a:off x="1395663" y="2298032"/>
              <a:ext cx="1900989" cy="1660356"/>
            </a:xfrm>
            <a:prstGeom prst="roundRect">
              <a:avLst/>
            </a:prstGeom>
            <a:solidFill>
              <a:schemeClr val="bg1">
                <a:lumMod val="6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F666C2EB-EBAB-D37C-EF52-F4E20AB9524B}"/>
                </a:ext>
              </a:extLst>
            </p:cNvPr>
            <p:cNvSpPr/>
            <p:nvPr/>
          </p:nvSpPr>
          <p:spPr>
            <a:xfrm>
              <a:off x="4339389" y="2298032"/>
              <a:ext cx="1900989" cy="1660356"/>
            </a:xfrm>
            <a:prstGeom prst="roundRect">
              <a:avLst/>
            </a:prstGeom>
            <a:solidFill>
              <a:schemeClr val="bg1">
                <a:lumMod val="6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3CAD34E0-26AC-3AA1-4465-A1428D8FB4D8}"/>
                </a:ext>
              </a:extLst>
            </p:cNvPr>
            <p:cNvSpPr/>
            <p:nvPr/>
          </p:nvSpPr>
          <p:spPr>
            <a:xfrm>
              <a:off x="7283115" y="2298032"/>
              <a:ext cx="1900989" cy="1660356"/>
            </a:xfrm>
            <a:prstGeom prst="roundRect">
              <a:avLst/>
            </a:prstGeom>
            <a:solidFill>
              <a:schemeClr val="bg1">
                <a:lumMod val="6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09E334A3-9E4A-B378-AE10-874FD0C27F88}"/>
                </a:ext>
              </a:extLst>
            </p:cNvPr>
            <p:cNvSpPr/>
            <p:nvPr/>
          </p:nvSpPr>
          <p:spPr>
            <a:xfrm>
              <a:off x="10226841" y="2298032"/>
              <a:ext cx="1900989" cy="1660356"/>
            </a:xfrm>
            <a:prstGeom prst="roundRect">
              <a:avLst/>
            </a:prstGeom>
            <a:solidFill>
              <a:schemeClr val="bg1">
                <a:lumMod val="6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1" name="ZoneTexte 20">
            <a:extLst>
              <a:ext uri="{FF2B5EF4-FFF2-40B4-BE49-F238E27FC236}">
                <a16:creationId xmlns:a16="http://schemas.microsoft.com/office/drawing/2014/main" id="{3433BEB8-150C-7AFA-05FB-920684AA915C}"/>
              </a:ext>
            </a:extLst>
          </p:cNvPr>
          <p:cNvSpPr txBox="1"/>
          <p:nvPr/>
        </p:nvSpPr>
        <p:spPr>
          <a:xfrm>
            <a:off x="3284621" y="1612232"/>
            <a:ext cx="3537282" cy="307777"/>
          </a:xfrm>
          <a:prstGeom prst="rect">
            <a:avLst/>
          </a:prstGeom>
          <a:noFill/>
        </p:spPr>
        <p:txBody>
          <a:bodyPr wrap="square" rtlCol="0">
            <a:spAutoFit/>
          </a:bodyPr>
          <a:lstStyle/>
          <a:p>
            <a:r>
              <a:rPr lang="fr-FR" sz="1400" dirty="0"/>
              <a:t>Pour chaque algorithme (*)</a:t>
            </a:r>
          </a:p>
        </p:txBody>
      </p:sp>
      <p:sp>
        <p:nvSpPr>
          <p:cNvPr id="25" name="Flèche : courbe vers le haut 24">
            <a:extLst>
              <a:ext uri="{FF2B5EF4-FFF2-40B4-BE49-F238E27FC236}">
                <a16:creationId xmlns:a16="http://schemas.microsoft.com/office/drawing/2014/main" id="{F14CD720-DEE8-87E3-7590-E6EC7BF7B5F2}"/>
              </a:ext>
            </a:extLst>
          </p:cNvPr>
          <p:cNvSpPr/>
          <p:nvPr/>
        </p:nvSpPr>
        <p:spPr>
          <a:xfrm rot="10800000" flipV="1">
            <a:off x="4573998" y="4369462"/>
            <a:ext cx="2658976" cy="481262"/>
          </a:xfrm>
          <a:prstGeom prst="curvedUpArrow">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ZoneTexte 25">
            <a:extLst>
              <a:ext uri="{FF2B5EF4-FFF2-40B4-BE49-F238E27FC236}">
                <a16:creationId xmlns:a16="http://schemas.microsoft.com/office/drawing/2014/main" id="{8EF61BB6-90AB-33BC-6BD5-BDC2DD91189F}"/>
              </a:ext>
            </a:extLst>
          </p:cNvPr>
          <p:cNvSpPr txBox="1"/>
          <p:nvPr/>
        </p:nvSpPr>
        <p:spPr>
          <a:xfrm>
            <a:off x="4134844" y="4937991"/>
            <a:ext cx="3537282" cy="307777"/>
          </a:xfrm>
          <a:prstGeom prst="rect">
            <a:avLst/>
          </a:prstGeom>
          <a:noFill/>
        </p:spPr>
        <p:txBody>
          <a:bodyPr wrap="square" rtlCol="0">
            <a:spAutoFit/>
          </a:bodyPr>
          <a:lstStyle/>
          <a:p>
            <a:pPr algn="ctr"/>
            <a:r>
              <a:rPr lang="fr-FR" sz="1400" dirty="0"/>
              <a:t>Affinage des paramètres</a:t>
            </a:r>
          </a:p>
        </p:txBody>
      </p:sp>
      <p:sp>
        <p:nvSpPr>
          <p:cNvPr id="27" name="ZoneTexte 26">
            <a:extLst>
              <a:ext uri="{FF2B5EF4-FFF2-40B4-BE49-F238E27FC236}">
                <a16:creationId xmlns:a16="http://schemas.microsoft.com/office/drawing/2014/main" id="{5FD88801-DEA9-BA74-AA15-3C33C01FD3E3}"/>
              </a:ext>
            </a:extLst>
          </p:cNvPr>
          <p:cNvSpPr txBox="1"/>
          <p:nvPr/>
        </p:nvSpPr>
        <p:spPr>
          <a:xfrm>
            <a:off x="638038" y="2651404"/>
            <a:ext cx="1613194" cy="523220"/>
          </a:xfrm>
          <a:prstGeom prst="rect">
            <a:avLst/>
          </a:prstGeom>
          <a:noFill/>
        </p:spPr>
        <p:txBody>
          <a:bodyPr wrap="square" rtlCol="0">
            <a:spAutoFit/>
          </a:bodyPr>
          <a:lstStyle/>
          <a:p>
            <a:pPr algn="ctr"/>
            <a:r>
              <a:rPr lang="fr-FR" sz="1400" b="1" dirty="0">
                <a:solidFill>
                  <a:schemeClr val="bg1"/>
                </a:solidFill>
              </a:rPr>
              <a:t>Séparation jeu de données</a:t>
            </a:r>
          </a:p>
        </p:txBody>
      </p:sp>
      <p:sp>
        <p:nvSpPr>
          <p:cNvPr id="29" name="ZoneTexte 28">
            <a:extLst>
              <a:ext uri="{FF2B5EF4-FFF2-40B4-BE49-F238E27FC236}">
                <a16:creationId xmlns:a16="http://schemas.microsoft.com/office/drawing/2014/main" id="{54C6F86A-9C10-AA41-AD5D-D74DD0FB2791}"/>
              </a:ext>
            </a:extLst>
          </p:cNvPr>
          <p:cNvSpPr txBox="1"/>
          <p:nvPr/>
        </p:nvSpPr>
        <p:spPr>
          <a:xfrm>
            <a:off x="721496" y="3256881"/>
            <a:ext cx="1446277" cy="738664"/>
          </a:xfrm>
          <a:prstGeom prst="rect">
            <a:avLst/>
          </a:prstGeom>
          <a:noFill/>
        </p:spPr>
        <p:txBody>
          <a:bodyPr wrap="square" rtlCol="0">
            <a:spAutoFit/>
          </a:bodyPr>
          <a:lstStyle/>
          <a:p>
            <a:pPr algn="ctr"/>
            <a:r>
              <a:rPr lang="fr-FR" sz="1400" b="1" dirty="0">
                <a:solidFill>
                  <a:schemeClr val="bg1"/>
                </a:solidFill>
              </a:rPr>
              <a:t>train </a:t>
            </a:r>
          </a:p>
          <a:p>
            <a:pPr algn="ctr"/>
            <a:r>
              <a:rPr lang="fr-FR" sz="1400" b="1" dirty="0">
                <a:solidFill>
                  <a:schemeClr val="bg1"/>
                </a:solidFill>
              </a:rPr>
              <a:t>validation </a:t>
            </a:r>
          </a:p>
          <a:p>
            <a:pPr algn="ctr"/>
            <a:r>
              <a:rPr lang="fr-FR" sz="1400" b="1" dirty="0">
                <a:solidFill>
                  <a:schemeClr val="bg1"/>
                </a:solidFill>
              </a:rPr>
              <a:t>test</a:t>
            </a:r>
          </a:p>
        </p:txBody>
      </p:sp>
      <p:sp>
        <p:nvSpPr>
          <p:cNvPr id="30" name="ZoneTexte 29">
            <a:extLst>
              <a:ext uri="{FF2B5EF4-FFF2-40B4-BE49-F238E27FC236}">
                <a16:creationId xmlns:a16="http://schemas.microsoft.com/office/drawing/2014/main" id="{E7E0780B-8EB2-17D4-233D-CC3181B1B983}"/>
              </a:ext>
            </a:extLst>
          </p:cNvPr>
          <p:cNvSpPr txBox="1"/>
          <p:nvPr/>
        </p:nvSpPr>
        <p:spPr>
          <a:xfrm>
            <a:off x="3689776" y="2972539"/>
            <a:ext cx="1613194" cy="523220"/>
          </a:xfrm>
          <a:prstGeom prst="rect">
            <a:avLst/>
          </a:prstGeom>
          <a:noFill/>
        </p:spPr>
        <p:txBody>
          <a:bodyPr wrap="square" rtlCol="0">
            <a:spAutoFit/>
          </a:bodyPr>
          <a:lstStyle/>
          <a:p>
            <a:pPr algn="ctr"/>
            <a:r>
              <a:rPr lang="fr-FR" sz="1400" b="1" dirty="0">
                <a:solidFill>
                  <a:schemeClr val="bg1"/>
                </a:solidFill>
              </a:rPr>
              <a:t>Définition grille de paramètres</a:t>
            </a:r>
          </a:p>
        </p:txBody>
      </p:sp>
      <p:sp>
        <p:nvSpPr>
          <p:cNvPr id="31" name="ZoneTexte 30">
            <a:extLst>
              <a:ext uri="{FF2B5EF4-FFF2-40B4-BE49-F238E27FC236}">
                <a16:creationId xmlns:a16="http://schemas.microsoft.com/office/drawing/2014/main" id="{CF63362E-BA11-B3F3-2548-4D6918964CE4}"/>
              </a:ext>
            </a:extLst>
          </p:cNvPr>
          <p:cNvSpPr txBox="1"/>
          <p:nvPr/>
        </p:nvSpPr>
        <p:spPr>
          <a:xfrm>
            <a:off x="6689073" y="2472477"/>
            <a:ext cx="1613194" cy="523220"/>
          </a:xfrm>
          <a:prstGeom prst="rect">
            <a:avLst/>
          </a:prstGeom>
          <a:noFill/>
        </p:spPr>
        <p:txBody>
          <a:bodyPr wrap="square" rtlCol="0">
            <a:spAutoFit/>
          </a:bodyPr>
          <a:lstStyle/>
          <a:p>
            <a:pPr algn="ctr"/>
            <a:r>
              <a:rPr lang="fr-FR" sz="1400" b="1" dirty="0">
                <a:solidFill>
                  <a:schemeClr val="bg1"/>
                </a:solidFill>
              </a:rPr>
              <a:t>Entrainement des modèles</a:t>
            </a:r>
          </a:p>
        </p:txBody>
      </p:sp>
      <p:sp>
        <p:nvSpPr>
          <p:cNvPr id="32" name="ZoneTexte 31">
            <a:extLst>
              <a:ext uri="{FF2B5EF4-FFF2-40B4-BE49-F238E27FC236}">
                <a16:creationId xmlns:a16="http://schemas.microsoft.com/office/drawing/2014/main" id="{C92801F8-0A24-D7B2-DE81-FE74681A7A62}"/>
              </a:ext>
            </a:extLst>
          </p:cNvPr>
          <p:cNvSpPr txBox="1"/>
          <p:nvPr/>
        </p:nvSpPr>
        <p:spPr>
          <a:xfrm>
            <a:off x="6653218" y="2957278"/>
            <a:ext cx="1684904" cy="1169551"/>
          </a:xfrm>
          <a:prstGeom prst="rect">
            <a:avLst/>
          </a:prstGeom>
          <a:noFill/>
        </p:spPr>
        <p:txBody>
          <a:bodyPr wrap="square" rtlCol="0">
            <a:spAutoFit/>
          </a:bodyPr>
          <a:lstStyle/>
          <a:p>
            <a:pPr marL="84138" indent="-84138">
              <a:buFont typeface="Arial" panose="020B0604020202020204" pitchFamily="34" charset="0"/>
              <a:buChar char="•"/>
            </a:pPr>
            <a:r>
              <a:rPr lang="fr-FR" sz="1400" dirty="0">
                <a:solidFill>
                  <a:schemeClr val="bg1"/>
                </a:solidFill>
              </a:rPr>
              <a:t>N modèles (toutes combinaisons de paramètres)</a:t>
            </a:r>
          </a:p>
          <a:p>
            <a:pPr marL="84138" indent="-84138">
              <a:buFont typeface="Arial" panose="020B0604020202020204" pitchFamily="34" charset="0"/>
              <a:buChar char="•"/>
            </a:pPr>
            <a:r>
              <a:rPr lang="fr-FR" sz="1400" dirty="0">
                <a:solidFill>
                  <a:schemeClr val="bg1"/>
                </a:solidFill>
              </a:rPr>
              <a:t>Jeu training</a:t>
            </a:r>
          </a:p>
          <a:p>
            <a:pPr marL="84138" indent="-84138">
              <a:buFont typeface="Arial" panose="020B0604020202020204" pitchFamily="34" charset="0"/>
              <a:buChar char="•"/>
            </a:pPr>
            <a:r>
              <a:rPr lang="fr-FR" sz="1400" dirty="0">
                <a:solidFill>
                  <a:schemeClr val="bg1"/>
                </a:solidFill>
              </a:rPr>
              <a:t>Cross-validation</a:t>
            </a:r>
          </a:p>
        </p:txBody>
      </p:sp>
      <p:sp>
        <p:nvSpPr>
          <p:cNvPr id="33" name="ZoneTexte 32">
            <a:extLst>
              <a:ext uri="{FF2B5EF4-FFF2-40B4-BE49-F238E27FC236}">
                <a16:creationId xmlns:a16="http://schemas.microsoft.com/office/drawing/2014/main" id="{B4B88924-868E-4E9C-80DE-3EECC0B5D8DE}"/>
              </a:ext>
            </a:extLst>
          </p:cNvPr>
          <p:cNvSpPr txBox="1"/>
          <p:nvPr/>
        </p:nvSpPr>
        <p:spPr>
          <a:xfrm>
            <a:off x="9687233" y="2779827"/>
            <a:ext cx="1613194" cy="954107"/>
          </a:xfrm>
          <a:prstGeom prst="rect">
            <a:avLst/>
          </a:prstGeom>
          <a:noFill/>
        </p:spPr>
        <p:txBody>
          <a:bodyPr wrap="square" rtlCol="0">
            <a:spAutoFit/>
          </a:bodyPr>
          <a:lstStyle/>
          <a:p>
            <a:pPr algn="ctr"/>
            <a:r>
              <a:rPr lang="fr-FR" sz="1400" b="1" dirty="0">
                <a:solidFill>
                  <a:schemeClr val="bg1"/>
                </a:solidFill>
              </a:rPr>
              <a:t>Comparaison des modèles sur la RMSE de validation</a:t>
            </a:r>
          </a:p>
        </p:txBody>
      </p:sp>
      <p:sp>
        <p:nvSpPr>
          <p:cNvPr id="34" name="ZoneTexte 33">
            <a:extLst>
              <a:ext uri="{FF2B5EF4-FFF2-40B4-BE49-F238E27FC236}">
                <a16:creationId xmlns:a16="http://schemas.microsoft.com/office/drawing/2014/main" id="{3B4CD1B4-3434-BE7A-B6DD-9DD9587EB26C}"/>
              </a:ext>
            </a:extLst>
          </p:cNvPr>
          <p:cNvSpPr txBox="1"/>
          <p:nvPr/>
        </p:nvSpPr>
        <p:spPr>
          <a:xfrm>
            <a:off x="1170581" y="5741619"/>
            <a:ext cx="7499211" cy="307777"/>
          </a:xfrm>
          <a:prstGeom prst="rect">
            <a:avLst/>
          </a:prstGeom>
          <a:noFill/>
        </p:spPr>
        <p:txBody>
          <a:bodyPr wrap="square" rtlCol="0">
            <a:spAutoFit/>
          </a:bodyPr>
          <a:lstStyle/>
          <a:p>
            <a:pPr algn="ctr"/>
            <a:r>
              <a:rPr lang="fr-FR" sz="1400" b="1" dirty="0"/>
              <a:t>(*)</a:t>
            </a:r>
            <a:r>
              <a:rPr lang="fr-FR" sz="1400" dirty="0"/>
              <a:t> </a:t>
            </a:r>
            <a:r>
              <a:rPr lang="fr-FR" sz="1400" b="1" dirty="0"/>
              <a:t>Modèles entraînés : </a:t>
            </a:r>
            <a:r>
              <a:rPr lang="fr-FR" sz="1400" dirty="0"/>
              <a:t>Ridge / Lasso / </a:t>
            </a:r>
            <a:r>
              <a:rPr lang="fr-FR" sz="1400" dirty="0" err="1"/>
              <a:t>Elastic</a:t>
            </a:r>
            <a:r>
              <a:rPr lang="fr-FR" sz="1400" dirty="0"/>
              <a:t> Net / Random Forest </a:t>
            </a:r>
            <a:r>
              <a:rPr lang="fr-FR" sz="1400" dirty="0" err="1"/>
              <a:t>Regressor</a:t>
            </a:r>
            <a:r>
              <a:rPr lang="fr-FR" sz="1400" dirty="0"/>
              <a:t> / XGB </a:t>
            </a:r>
            <a:r>
              <a:rPr lang="fr-FR" sz="1400" dirty="0" err="1"/>
              <a:t>Regressor</a:t>
            </a:r>
            <a:r>
              <a:rPr lang="fr-FR" sz="1400" dirty="0"/>
              <a:t> </a:t>
            </a:r>
          </a:p>
        </p:txBody>
      </p:sp>
      <p:sp>
        <p:nvSpPr>
          <p:cNvPr id="35" name="Espace réservé du pied de page 34">
            <a:extLst>
              <a:ext uri="{FF2B5EF4-FFF2-40B4-BE49-F238E27FC236}">
                <a16:creationId xmlns:a16="http://schemas.microsoft.com/office/drawing/2014/main" id="{BBC6B8DD-479E-94D2-7C30-3FD01907EF50}"/>
              </a:ext>
            </a:extLst>
          </p:cNvPr>
          <p:cNvSpPr>
            <a:spLocks noGrp="1"/>
          </p:cNvSpPr>
          <p:nvPr>
            <p:ph type="ftr" sz="quarter" idx="12"/>
          </p:nvPr>
        </p:nvSpPr>
        <p:spPr/>
        <p:txBody>
          <a:bodyPr/>
          <a:lstStyle/>
          <a:p>
            <a:pPr rtl="0"/>
            <a:r>
              <a:rPr lang="fr-FR" noProof="0"/>
              <a:t>Alpha Oumar DIALLO</a:t>
            </a:r>
          </a:p>
        </p:txBody>
      </p:sp>
    </p:spTree>
    <p:extLst>
      <p:ext uri="{BB962C8B-B14F-4D97-AF65-F5344CB8AC3E}">
        <p14:creationId xmlns:p14="http://schemas.microsoft.com/office/powerpoint/2010/main" val="585442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39F8C9C-D312-D7D2-DED4-B22F90A8C242}"/>
              </a:ext>
            </a:extLst>
          </p:cNvPr>
          <p:cNvSpPr/>
          <p:nvPr/>
        </p:nvSpPr>
        <p:spPr>
          <a:xfrm>
            <a:off x="841248" y="1443800"/>
            <a:ext cx="5923550" cy="4197182"/>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23FB4D5-DA14-4F29-9320-2DE0A6B571B9}"/>
              </a:ext>
            </a:extLst>
          </p:cNvPr>
          <p:cNvSpPr>
            <a:spLocks noGrp="1"/>
          </p:cNvSpPr>
          <p:nvPr>
            <p:ph type="title"/>
          </p:nvPr>
        </p:nvSpPr>
        <p:spPr>
          <a:xfrm>
            <a:off x="776833" y="494167"/>
            <a:ext cx="9955584" cy="432000"/>
          </a:xfrm>
        </p:spPr>
        <p:txBody>
          <a:bodyPr rtlCol="0"/>
          <a:lstStyle/>
          <a:p>
            <a:pPr rtl="0"/>
            <a:r>
              <a:rPr lang="fr-FR" sz="2400" dirty="0"/>
              <a:t>Modèle Linéaire : Régression Ridge</a:t>
            </a:r>
          </a:p>
        </p:txBody>
      </p:sp>
      <p:pic>
        <p:nvPicPr>
          <p:cNvPr id="17" name="Image 16">
            <a:extLst>
              <a:ext uri="{FF2B5EF4-FFF2-40B4-BE49-F238E27FC236}">
                <a16:creationId xmlns:a16="http://schemas.microsoft.com/office/drawing/2014/main" id="{636A0643-5039-82C3-E9C5-EB172BA2DFE9}"/>
              </a:ext>
            </a:extLst>
          </p:cNvPr>
          <p:cNvPicPr>
            <a:picLocks noChangeAspect="1"/>
          </p:cNvPicPr>
          <p:nvPr/>
        </p:nvPicPr>
        <p:blipFill>
          <a:blip r:embed="rId3"/>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cxnSp>
        <p:nvCxnSpPr>
          <p:cNvPr id="3" name="Connecteur droit 2" descr="Séparateur de diapositive">
            <a:extLst>
              <a:ext uri="{FF2B5EF4-FFF2-40B4-BE49-F238E27FC236}">
                <a16:creationId xmlns:a16="http://schemas.microsoft.com/office/drawing/2014/main" id="{32B76B6C-9E17-BB96-DBFC-290480E48C11}"/>
              </a:ext>
              <a:ext uri="{C183D7F6-B498-43B3-948B-1728B52AA6E4}">
                <adec:decorative xmlns:adec="http://schemas.microsoft.com/office/drawing/2017/decorative" val="1"/>
              </a:ext>
            </a:extLst>
          </p:cNvPr>
          <p:cNvCxnSpPr>
            <a:cxnSpLocks/>
          </p:cNvCxnSpPr>
          <p:nvPr/>
        </p:nvCxnSpPr>
        <p:spPr>
          <a:xfrm>
            <a:off x="841248" y="1026464"/>
            <a:ext cx="368751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descr="Séparateur de diapositive">
            <a:extLst>
              <a:ext uri="{FF2B5EF4-FFF2-40B4-BE49-F238E27FC236}">
                <a16:creationId xmlns:a16="http://schemas.microsoft.com/office/drawing/2014/main" id="{566735B2-BC20-98EA-1F92-2C04BA9445AF}"/>
              </a:ext>
              <a:ext uri="{C183D7F6-B498-43B3-948B-1728B52AA6E4}">
                <adec:decorative xmlns:adec="http://schemas.microsoft.com/office/drawing/2017/decorative" val="1"/>
              </a:ext>
            </a:extLst>
          </p:cNvPr>
          <p:cNvCxnSpPr>
            <a:cxnSpLocks/>
          </p:cNvCxnSpPr>
          <p:nvPr/>
        </p:nvCxnSpPr>
        <p:spPr>
          <a:xfrm>
            <a:off x="6096000" y="2651404"/>
            <a:ext cx="0" cy="155519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B4B88924-868E-4E9C-80DE-3EECC0B5D8DE}"/>
              </a:ext>
            </a:extLst>
          </p:cNvPr>
          <p:cNvSpPr txBox="1"/>
          <p:nvPr/>
        </p:nvSpPr>
        <p:spPr>
          <a:xfrm>
            <a:off x="9687233" y="2779827"/>
            <a:ext cx="1613194" cy="954107"/>
          </a:xfrm>
          <a:prstGeom prst="rect">
            <a:avLst/>
          </a:prstGeom>
          <a:noFill/>
        </p:spPr>
        <p:txBody>
          <a:bodyPr wrap="square" rtlCol="0">
            <a:spAutoFit/>
          </a:bodyPr>
          <a:lstStyle/>
          <a:p>
            <a:pPr algn="ctr"/>
            <a:r>
              <a:rPr lang="fr-FR" sz="1400" b="1" dirty="0">
                <a:solidFill>
                  <a:schemeClr val="bg1"/>
                </a:solidFill>
              </a:rPr>
              <a:t>Comparaison des modèles sur la RMSE de validation</a:t>
            </a:r>
          </a:p>
        </p:txBody>
      </p:sp>
      <p:sp>
        <p:nvSpPr>
          <p:cNvPr id="40" name="ZoneTexte 39">
            <a:extLst>
              <a:ext uri="{FF2B5EF4-FFF2-40B4-BE49-F238E27FC236}">
                <a16:creationId xmlns:a16="http://schemas.microsoft.com/office/drawing/2014/main" id="{5A45FFD3-C5D0-42E6-058F-504F6AC94052}"/>
              </a:ext>
            </a:extLst>
          </p:cNvPr>
          <p:cNvSpPr txBox="1"/>
          <p:nvPr/>
        </p:nvSpPr>
        <p:spPr>
          <a:xfrm>
            <a:off x="7355741" y="1114685"/>
            <a:ext cx="3898232" cy="27699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200" dirty="0"/>
              <a:t>Pour notre modélisation, le format est le suivant :</a:t>
            </a:r>
          </a:p>
        </p:txBody>
      </p:sp>
      <p:grpSp>
        <p:nvGrpSpPr>
          <p:cNvPr id="43" name="Groupe 42">
            <a:extLst>
              <a:ext uri="{FF2B5EF4-FFF2-40B4-BE49-F238E27FC236}">
                <a16:creationId xmlns:a16="http://schemas.microsoft.com/office/drawing/2014/main" id="{B0C7B0E9-0D94-A222-05DF-4655FBFC2F3F}"/>
              </a:ext>
            </a:extLst>
          </p:cNvPr>
          <p:cNvGrpSpPr/>
          <p:nvPr/>
        </p:nvGrpSpPr>
        <p:grpSpPr>
          <a:xfrm>
            <a:off x="981138" y="1563159"/>
            <a:ext cx="10460894" cy="633453"/>
            <a:chOff x="981138" y="1563159"/>
            <a:chExt cx="10460894" cy="633453"/>
          </a:xfrm>
        </p:grpSpPr>
        <p:sp>
          <p:nvSpPr>
            <p:cNvPr id="41" name="ZoneTexte 40">
              <a:extLst>
                <a:ext uri="{FF2B5EF4-FFF2-40B4-BE49-F238E27FC236}">
                  <a16:creationId xmlns:a16="http://schemas.microsoft.com/office/drawing/2014/main" id="{EE97A182-2D42-C60D-02B1-BF196B3E212B}"/>
                </a:ext>
              </a:extLst>
            </p:cNvPr>
            <p:cNvSpPr txBox="1"/>
            <p:nvPr/>
          </p:nvSpPr>
          <p:spPr>
            <a:xfrm>
              <a:off x="7426534" y="1619531"/>
              <a:ext cx="4015498" cy="577081"/>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lgn="just">
                <a:buClr>
                  <a:srgbClr val="00B050"/>
                </a:buClr>
                <a:buFont typeface="Wingdings" panose="05000000000000000000" pitchFamily="2" charset="2"/>
                <a:buChar char="§"/>
              </a:pPr>
              <a:r>
                <a:rPr lang="fr-FR" sz="1050" dirty="0"/>
                <a:t>Le code crée un pipeline qui utilise le </a:t>
              </a:r>
              <a:r>
                <a:rPr lang="fr-FR" sz="1050" dirty="0" err="1"/>
                <a:t>target</a:t>
              </a:r>
              <a:r>
                <a:rPr lang="fr-FR" sz="1050" dirty="0"/>
                <a:t> </a:t>
              </a:r>
              <a:r>
                <a:rPr lang="fr-FR" sz="1050" dirty="0" err="1"/>
                <a:t>encoding</a:t>
              </a:r>
              <a:r>
                <a:rPr lang="fr-FR" sz="1050" dirty="0"/>
                <a:t> pour encodage des variables catégorielles et la régression </a:t>
              </a:r>
              <a:r>
                <a:rPr lang="fr-FR" sz="1050" dirty="0" err="1"/>
                <a:t>RidgeCV</a:t>
              </a:r>
              <a:r>
                <a:rPr lang="fr-FR" sz="1050" dirty="0"/>
                <a:t> pour prédire les valeurs de la variable cible.</a:t>
              </a:r>
            </a:p>
          </p:txBody>
        </p:sp>
        <p:cxnSp>
          <p:nvCxnSpPr>
            <p:cNvPr id="44" name="Connecteur droit avec flèche 43">
              <a:extLst>
                <a:ext uri="{FF2B5EF4-FFF2-40B4-BE49-F238E27FC236}">
                  <a16:creationId xmlns:a16="http://schemas.microsoft.com/office/drawing/2014/main" id="{C68DE0E9-ACFF-CF36-A1F6-2BCA6EAE2995}"/>
                </a:ext>
              </a:extLst>
            </p:cNvPr>
            <p:cNvCxnSpPr>
              <a:cxnSpLocks/>
              <a:stCxn id="5" idx="3"/>
              <a:endCxn id="41" idx="1"/>
            </p:cNvCxnSpPr>
            <p:nvPr/>
          </p:nvCxnSpPr>
          <p:spPr>
            <a:xfrm>
              <a:off x="6624908" y="1831207"/>
              <a:ext cx="801626" cy="76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Image 4">
              <a:extLst>
                <a:ext uri="{FF2B5EF4-FFF2-40B4-BE49-F238E27FC236}">
                  <a16:creationId xmlns:a16="http://schemas.microsoft.com/office/drawing/2014/main" id="{BC87DDA3-0C7E-01CC-E625-093F421F30E0}"/>
                </a:ext>
              </a:extLst>
            </p:cNvPr>
            <p:cNvPicPr>
              <a:picLocks noChangeAspect="1"/>
            </p:cNvPicPr>
            <p:nvPr/>
          </p:nvPicPr>
          <p:blipFill>
            <a:blip r:embed="rId4"/>
            <a:stretch>
              <a:fillRect/>
            </a:stretch>
          </p:blipFill>
          <p:spPr>
            <a:xfrm>
              <a:off x="981138" y="1563159"/>
              <a:ext cx="5643770" cy="536095"/>
            </a:xfrm>
            <a:prstGeom prst="rect">
              <a:avLst/>
            </a:prstGeom>
          </p:spPr>
        </p:pic>
      </p:grpSp>
      <p:grpSp>
        <p:nvGrpSpPr>
          <p:cNvPr id="46" name="Groupe 45">
            <a:extLst>
              <a:ext uri="{FF2B5EF4-FFF2-40B4-BE49-F238E27FC236}">
                <a16:creationId xmlns:a16="http://schemas.microsoft.com/office/drawing/2014/main" id="{CA925F4E-275F-5228-B735-2F5F8EDAD466}"/>
              </a:ext>
            </a:extLst>
          </p:cNvPr>
          <p:cNvGrpSpPr/>
          <p:nvPr/>
        </p:nvGrpSpPr>
        <p:grpSpPr>
          <a:xfrm>
            <a:off x="995344" y="2221892"/>
            <a:ext cx="10446688" cy="840282"/>
            <a:chOff x="995344" y="2221892"/>
            <a:chExt cx="10446688" cy="840282"/>
          </a:xfrm>
        </p:grpSpPr>
        <p:sp>
          <p:nvSpPr>
            <p:cNvPr id="45" name="ZoneTexte 44">
              <a:extLst>
                <a:ext uri="{FF2B5EF4-FFF2-40B4-BE49-F238E27FC236}">
                  <a16:creationId xmlns:a16="http://schemas.microsoft.com/office/drawing/2014/main" id="{7803F57D-82AC-86E8-7C66-356084D40B6E}"/>
                </a:ext>
              </a:extLst>
            </p:cNvPr>
            <p:cNvSpPr txBox="1"/>
            <p:nvPr/>
          </p:nvSpPr>
          <p:spPr>
            <a:xfrm>
              <a:off x="7426534" y="2354288"/>
              <a:ext cx="4015498" cy="707886"/>
            </a:xfrm>
            <a:prstGeom prst="rect">
              <a:avLst/>
            </a:prstGeom>
            <a:noFill/>
            <a:ln>
              <a:solidFill>
                <a:schemeClr val="accent6">
                  <a:lumMod val="50000"/>
                </a:schemeClr>
              </a:solidFill>
            </a:ln>
          </p:spPr>
          <p:txBody>
            <a:bodyPr wrap="square" rtlCol="0">
              <a:spAutoFit/>
            </a:bodyPr>
            <a:lstStyle/>
            <a:p>
              <a:pPr marL="171450" indent="-171450" algn="just">
                <a:buClr>
                  <a:schemeClr val="accent6">
                    <a:lumMod val="50000"/>
                  </a:schemeClr>
                </a:buClr>
                <a:buFont typeface="Wingdings" panose="05000000000000000000" pitchFamily="2" charset="2"/>
                <a:buChar char="§"/>
              </a:pPr>
              <a:r>
                <a:rPr lang="fr-FR" sz="1000" dirty="0"/>
                <a:t>Le code définit une grille de recherche pour l'hyperparamètre alpha d'un modèle de régression </a:t>
              </a:r>
              <a:r>
                <a:rPr lang="fr-FR" sz="1000" dirty="0" err="1"/>
                <a:t>RidgeCV</a:t>
              </a:r>
              <a:r>
                <a:rPr lang="fr-FR" sz="1000" dirty="0"/>
                <a:t> avec validation croisée en échantillonnant l'hyperparamètre alpha sur une plage de valeurs logarithmiques.</a:t>
              </a:r>
            </a:p>
          </p:txBody>
        </p:sp>
        <p:cxnSp>
          <p:nvCxnSpPr>
            <p:cNvPr id="47" name="Connecteur droit avec flèche 46">
              <a:extLst>
                <a:ext uri="{FF2B5EF4-FFF2-40B4-BE49-F238E27FC236}">
                  <a16:creationId xmlns:a16="http://schemas.microsoft.com/office/drawing/2014/main" id="{C3D6C023-5E03-FBC5-FA62-C7EE33838248}"/>
                </a:ext>
              </a:extLst>
            </p:cNvPr>
            <p:cNvCxnSpPr>
              <a:cxnSpLocks/>
              <a:stCxn id="10" idx="3"/>
              <a:endCxn id="45" idx="1"/>
            </p:cNvCxnSpPr>
            <p:nvPr/>
          </p:nvCxnSpPr>
          <p:spPr>
            <a:xfrm>
              <a:off x="4391526" y="2387780"/>
              <a:ext cx="3035008" cy="320451"/>
            </a:xfrm>
            <a:prstGeom prst="straightConnector1">
              <a:avLst/>
            </a:prstGeom>
            <a:ln>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p:pic>
          <p:nvPicPr>
            <p:cNvPr id="10" name="Image 9" descr="Une image contenant texte, Site web&#10;&#10;Description générée automatiquement">
              <a:extLst>
                <a:ext uri="{FF2B5EF4-FFF2-40B4-BE49-F238E27FC236}">
                  <a16:creationId xmlns:a16="http://schemas.microsoft.com/office/drawing/2014/main" id="{BC620534-4DC7-3D1F-CE20-F3BDF9BCD66D}"/>
                </a:ext>
              </a:extLst>
            </p:cNvPr>
            <p:cNvPicPr>
              <a:picLocks noChangeAspect="1"/>
            </p:cNvPicPr>
            <p:nvPr/>
          </p:nvPicPr>
          <p:blipFill>
            <a:blip r:embed="rId5"/>
            <a:stretch>
              <a:fillRect/>
            </a:stretch>
          </p:blipFill>
          <p:spPr>
            <a:xfrm>
              <a:off x="995344" y="2221892"/>
              <a:ext cx="3396182" cy="331776"/>
            </a:xfrm>
            <a:prstGeom prst="rect">
              <a:avLst/>
            </a:prstGeom>
          </p:spPr>
        </p:pic>
      </p:grpSp>
      <p:grpSp>
        <p:nvGrpSpPr>
          <p:cNvPr id="49" name="Groupe 48">
            <a:extLst>
              <a:ext uri="{FF2B5EF4-FFF2-40B4-BE49-F238E27FC236}">
                <a16:creationId xmlns:a16="http://schemas.microsoft.com/office/drawing/2014/main" id="{75FCD53F-07D7-DF92-C7AC-6D2C356732C0}"/>
              </a:ext>
            </a:extLst>
          </p:cNvPr>
          <p:cNvGrpSpPr/>
          <p:nvPr/>
        </p:nvGrpSpPr>
        <p:grpSpPr>
          <a:xfrm>
            <a:off x="995345" y="2643268"/>
            <a:ext cx="10446687" cy="1375279"/>
            <a:chOff x="995345" y="2643268"/>
            <a:chExt cx="10446687" cy="1375279"/>
          </a:xfrm>
        </p:grpSpPr>
        <p:sp>
          <p:nvSpPr>
            <p:cNvPr id="48" name="ZoneTexte 47">
              <a:extLst>
                <a:ext uri="{FF2B5EF4-FFF2-40B4-BE49-F238E27FC236}">
                  <a16:creationId xmlns:a16="http://schemas.microsoft.com/office/drawing/2014/main" id="{7F8A2C63-0309-D263-EA33-ECB1D852BD42}"/>
                </a:ext>
              </a:extLst>
            </p:cNvPr>
            <p:cNvSpPr txBox="1"/>
            <p:nvPr/>
          </p:nvSpPr>
          <p:spPr>
            <a:xfrm>
              <a:off x="7426534" y="3285190"/>
              <a:ext cx="4015498" cy="553998"/>
            </a:xfrm>
            <a:prstGeom prst="rect">
              <a:avLst/>
            </a:prstGeom>
            <a:noFill/>
            <a:ln>
              <a:solidFill>
                <a:srgbClr val="7030A0"/>
              </a:solidFill>
            </a:ln>
          </p:spPr>
          <p:txBody>
            <a:bodyPr wrap="square" rtlCol="0">
              <a:spAutoFit/>
            </a:bodyPr>
            <a:lstStyle/>
            <a:p>
              <a:pPr marL="171450" indent="-171450" algn="just">
                <a:buClr>
                  <a:srgbClr val="7030A0"/>
                </a:buClr>
                <a:buFont typeface="Wingdings" panose="05000000000000000000" pitchFamily="2" charset="2"/>
                <a:buChar char="§"/>
              </a:pPr>
              <a:r>
                <a:rPr lang="fr-FR" sz="1000" dirty="0"/>
                <a:t>Le code définit deux fonctions pour calculer les scores RMSE et MAE afin d'évaluer la performance du modèle Ridge en comparant les prédictions avec les valeurs réelles.</a:t>
              </a:r>
            </a:p>
          </p:txBody>
        </p:sp>
        <p:cxnSp>
          <p:nvCxnSpPr>
            <p:cNvPr id="50" name="Connecteur droit avec flèche 49">
              <a:extLst>
                <a:ext uri="{FF2B5EF4-FFF2-40B4-BE49-F238E27FC236}">
                  <a16:creationId xmlns:a16="http://schemas.microsoft.com/office/drawing/2014/main" id="{DB3568ED-1B5E-1EBF-6A50-932F5C331E3B}"/>
                </a:ext>
              </a:extLst>
            </p:cNvPr>
            <p:cNvCxnSpPr>
              <a:cxnSpLocks/>
              <a:stCxn id="13" idx="3"/>
              <a:endCxn id="48" idx="1"/>
            </p:cNvCxnSpPr>
            <p:nvPr/>
          </p:nvCxnSpPr>
          <p:spPr>
            <a:xfrm>
              <a:off x="4289737" y="3330908"/>
              <a:ext cx="3136797" cy="23128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descr="Une image contenant texte&#10;&#10;Description générée automatiquement">
              <a:extLst>
                <a:ext uri="{FF2B5EF4-FFF2-40B4-BE49-F238E27FC236}">
                  <a16:creationId xmlns:a16="http://schemas.microsoft.com/office/drawing/2014/main" id="{04C8A669-EDF0-834A-8FB9-799BFF02CEC5}"/>
                </a:ext>
              </a:extLst>
            </p:cNvPr>
            <p:cNvPicPr>
              <a:picLocks noChangeAspect="1"/>
            </p:cNvPicPr>
            <p:nvPr/>
          </p:nvPicPr>
          <p:blipFill>
            <a:blip r:embed="rId6"/>
            <a:stretch>
              <a:fillRect/>
            </a:stretch>
          </p:blipFill>
          <p:spPr>
            <a:xfrm>
              <a:off x="995345" y="2643268"/>
              <a:ext cx="3294392" cy="1375279"/>
            </a:xfrm>
            <a:prstGeom prst="rect">
              <a:avLst/>
            </a:prstGeom>
          </p:spPr>
        </p:pic>
      </p:grpSp>
      <p:grpSp>
        <p:nvGrpSpPr>
          <p:cNvPr id="53" name="Groupe 52">
            <a:extLst>
              <a:ext uri="{FF2B5EF4-FFF2-40B4-BE49-F238E27FC236}">
                <a16:creationId xmlns:a16="http://schemas.microsoft.com/office/drawing/2014/main" id="{2E058333-2ECC-1BA2-503E-8A0126607656}"/>
              </a:ext>
            </a:extLst>
          </p:cNvPr>
          <p:cNvGrpSpPr/>
          <p:nvPr/>
        </p:nvGrpSpPr>
        <p:grpSpPr>
          <a:xfrm>
            <a:off x="981138" y="4075550"/>
            <a:ext cx="10460894" cy="872243"/>
            <a:chOff x="981138" y="4075550"/>
            <a:chExt cx="10460894" cy="872243"/>
          </a:xfrm>
        </p:grpSpPr>
        <p:sp>
          <p:nvSpPr>
            <p:cNvPr id="52" name="ZoneTexte 51">
              <a:extLst>
                <a:ext uri="{FF2B5EF4-FFF2-40B4-BE49-F238E27FC236}">
                  <a16:creationId xmlns:a16="http://schemas.microsoft.com/office/drawing/2014/main" id="{72E00BE5-6DC2-52C6-7A3A-FE4A470A822A}"/>
                </a:ext>
              </a:extLst>
            </p:cNvPr>
            <p:cNvSpPr txBox="1"/>
            <p:nvPr/>
          </p:nvSpPr>
          <p:spPr>
            <a:xfrm>
              <a:off x="7426534" y="4075550"/>
              <a:ext cx="4015498" cy="861774"/>
            </a:xfrm>
            <a:prstGeom prst="rect">
              <a:avLst/>
            </a:prstGeom>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171450" indent="-171450" algn="just">
                <a:buClr>
                  <a:schemeClr val="accent3">
                    <a:lumMod val="75000"/>
                  </a:schemeClr>
                </a:buClr>
                <a:buFont typeface="Wingdings" panose="05000000000000000000" pitchFamily="2" charset="2"/>
                <a:buChar char="§"/>
              </a:pPr>
              <a:r>
                <a:rPr lang="fr-FR" sz="1000" dirty="0"/>
                <a:t>Le code crée un objet </a:t>
              </a:r>
              <a:r>
                <a:rPr lang="fr-FR" sz="1000" dirty="0" err="1"/>
                <a:t>GridSearchCV</a:t>
              </a:r>
              <a:r>
                <a:rPr lang="fr-FR" sz="1000" dirty="0"/>
                <a:t> pour la recherche d'hyperparamètres avec une validation croisée à 5 plis et trois mesures de performance différentes, utilisant "r2_score" pour sélectionner le meilleur ensemble d'hyperparamètres et entraîner un modèle de régression.</a:t>
              </a:r>
            </a:p>
          </p:txBody>
        </p:sp>
        <p:cxnSp>
          <p:nvCxnSpPr>
            <p:cNvPr id="54" name="Connecteur droit avec flèche 53">
              <a:extLst>
                <a:ext uri="{FF2B5EF4-FFF2-40B4-BE49-F238E27FC236}">
                  <a16:creationId xmlns:a16="http://schemas.microsoft.com/office/drawing/2014/main" id="{C683F9D4-29EE-362F-11C1-9802231DE1E5}"/>
                </a:ext>
              </a:extLst>
            </p:cNvPr>
            <p:cNvCxnSpPr>
              <a:cxnSpLocks/>
              <a:stCxn id="23" idx="3"/>
              <a:endCxn id="52" idx="1"/>
            </p:cNvCxnSpPr>
            <p:nvPr/>
          </p:nvCxnSpPr>
          <p:spPr>
            <a:xfrm flipV="1">
              <a:off x="5618747" y="4506437"/>
              <a:ext cx="1807787" cy="31994"/>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8C975EB0-F824-779D-61D9-081E2E3EA87D}"/>
                </a:ext>
              </a:extLst>
            </p:cNvPr>
            <p:cNvPicPr>
              <a:picLocks noChangeAspect="1"/>
            </p:cNvPicPr>
            <p:nvPr/>
          </p:nvPicPr>
          <p:blipFill>
            <a:blip r:embed="rId7"/>
            <a:stretch>
              <a:fillRect/>
            </a:stretch>
          </p:blipFill>
          <p:spPr>
            <a:xfrm>
              <a:off x="981138" y="4129068"/>
              <a:ext cx="4637609" cy="818725"/>
            </a:xfrm>
            <a:prstGeom prst="rect">
              <a:avLst/>
            </a:prstGeom>
          </p:spPr>
        </p:pic>
      </p:grpSp>
      <p:pic>
        <p:nvPicPr>
          <p:cNvPr id="29" name="Image 28">
            <a:extLst>
              <a:ext uri="{FF2B5EF4-FFF2-40B4-BE49-F238E27FC236}">
                <a16:creationId xmlns:a16="http://schemas.microsoft.com/office/drawing/2014/main" id="{F55C5302-4ABD-555D-0F5A-E6E1B929ACBE}"/>
              </a:ext>
            </a:extLst>
          </p:cNvPr>
          <p:cNvPicPr>
            <a:picLocks noChangeAspect="1"/>
          </p:cNvPicPr>
          <p:nvPr/>
        </p:nvPicPr>
        <p:blipFill>
          <a:blip r:embed="rId8"/>
          <a:stretch>
            <a:fillRect/>
          </a:stretch>
        </p:blipFill>
        <p:spPr>
          <a:xfrm>
            <a:off x="995344" y="5068543"/>
            <a:ext cx="1783951" cy="170161"/>
          </a:xfrm>
          <a:prstGeom prst="rect">
            <a:avLst/>
          </a:prstGeom>
        </p:spPr>
      </p:pic>
      <p:pic>
        <p:nvPicPr>
          <p:cNvPr id="31" name="Image 30">
            <a:extLst>
              <a:ext uri="{FF2B5EF4-FFF2-40B4-BE49-F238E27FC236}">
                <a16:creationId xmlns:a16="http://schemas.microsoft.com/office/drawing/2014/main" id="{0E004111-F8F4-C1AA-8485-78D0DFE88890}"/>
              </a:ext>
            </a:extLst>
          </p:cNvPr>
          <p:cNvPicPr>
            <a:picLocks noChangeAspect="1"/>
          </p:cNvPicPr>
          <p:nvPr/>
        </p:nvPicPr>
        <p:blipFill>
          <a:blip r:embed="rId9"/>
          <a:stretch>
            <a:fillRect/>
          </a:stretch>
        </p:blipFill>
        <p:spPr>
          <a:xfrm>
            <a:off x="995344" y="5344286"/>
            <a:ext cx="2048645" cy="190833"/>
          </a:xfrm>
          <a:prstGeom prst="rect">
            <a:avLst/>
          </a:prstGeom>
        </p:spPr>
      </p:pic>
      <p:sp>
        <p:nvSpPr>
          <p:cNvPr id="6" name="Espace réservé du pied de page 5">
            <a:extLst>
              <a:ext uri="{FF2B5EF4-FFF2-40B4-BE49-F238E27FC236}">
                <a16:creationId xmlns:a16="http://schemas.microsoft.com/office/drawing/2014/main" id="{182CA603-7F3F-80F8-5F34-79F452B04A80}"/>
              </a:ext>
            </a:extLst>
          </p:cNvPr>
          <p:cNvSpPr>
            <a:spLocks noGrp="1"/>
          </p:cNvSpPr>
          <p:nvPr>
            <p:ph type="ftr" sz="quarter" idx="12"/>
          </p:nvPr>
        </p:nvSpPr>
        <p:spPr/>
        <p:txBody>
          <a:bodyPr/>
          <a:lstStyle/>
          <a:p>
            <a:pPr rtl="0"/>
            <a:r>
              <a:rPr lang="fr-FR" noProof="0"/>
              <a:t>Alpha Oumar DIALLO</a:t>
            </a:r>
          </a:p>
        </p:txBody>
      </p:sp>
    </p:spTree>
    <p:extLst>
      <p:ext uri="{BB962C8B-B14F-4D97-AF65-F5344CB8AC3E}">
        <p14:creationId xmlns:p14="http://schemas.microsoft.com/office/powerpoint/2010/main" val="4120295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3FB4D5-DA14-4F29-9320-2DE0A6B571B9}"/>
              </a:ext>
            </a:extLst>
          </p:cNvPr>
          <p:cNvSpPr>
            <a:spLocks noGrp="1"/>
          </p:cNvSpPr>
          <p:nvPr>
            <p:ph type="title"/>
          </p:nvPr>
        </p:nvSpPr>
        <p:spPr>
          <a:xfrm>
            <a:off x="776833" y="494167"/>
            <a:ext cx="9955584" cy="432000"/>
          </a:xfrm>
        </p:spPr>
        <p:txBody>
          <a:bodyPr rtlCol="0"/>
          <a:lstStyle/>
          <a:p>
            <a:pPr rtl="0"/>
            <a:r>
              <a:rPr lang="fr-FR" sz="2400" dirty="0"/>
              <a:t>Modèle Linéaire : Régression Lasso</a:t>
            </a:r>
          </a:p>
        </p:txBody>
      </p:sp>
      <p:pic>
        <p:nvPicPr>
          <p:cNvPr id="17" name="Image 16">
            <a:extLst>
              <a:ext uri="{FF2B5EF4-FFF2-40B4-BE49-F238E27FC236}">
                <a16:creationId xmlns:a16="http://schemas.microsoft.com/office/drawing/2014/main" id="{636A0643-5039-82C3-E9C5-EB172BA2DFE9}"/>
              </a:ext>
            </a:extLst>
          </p:cNvPr>
          <p:cNvPicPr>
            <a:picLocks noChangeAspect="1"/>
          </p:cNvPicPr>
          <p:nvPr/>
        </p:nvPicPr>
        <p:blipFill>
          <a:blip r:embed="rId3"/>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cxnSp>
        <p:nvCxnSpPr>
          <p:cNvPr id="3" name="Connecteur droit 2" descr="Séparateur de diapositive">
            <a:extLst>
              <a:ext uri="{FF2B5EF4-FFF2-40B4-BE49-F238E27FC236}">
                <a16:creationId xmlns:a16="http://schemas.microsoft.com/office/drawing/2014/main" id="{32B76B6C-9E17-BB96-DBFC-290480E48C11}"/>
              </a:ext>
              <a:ext uri="{C183D7F6-B498-43B3-948B-1728B52AA6E4}">
                <adec:decorative xmlns:adec="http://schemas.microsoft.com/office/drawing/2017/decorative" val="1"/>
              </a:ext>
            </a:extLst>
          </p:cNvPr>
          <p:cNvCxnSpPr>
            <a:cxnSpLocks/>
          </p:cNvCxnSpPr>
          <p:nvPr/>
        </p:nvCxnSpPr>
        <p:spPr>
          <a:xfrm>
            <a:off x="841248" y="1026464"/>
            <a:ext cx="368751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descr="Séparateur de diapositive">
            <a:extLst>
              <a:ext uri="{FF2B5EF4-FFF2-40B4-BE49-F238E27FC236}">
                <a16:creationId xmlns:a16="http://schemas.microsoft.com/office/drawing/2014/main" id="{566735B2-BC20-98EA-1F92-2C04BA9445AF}"/>
              </a:ext>
              <a:ext uri="{C183D7F6-B498-43B3-948B-1728B52AA6E4}">
                <adec:decorative xmlns:adec="http://schemas.microsoft.com/office/drawing/2017/decorative" val="1"/>
              </a:ext>
            </a:extLst>
          </p:cNvPr>
          <p:cNvCxnSpPr>
            <a:cxnSpLocks/>
          </p:cNvCxnSpPr>
          <p:nvPr/>
        </p:nvCxnSpPr>
        <p:spPr>
          <a:xfrm>
            <a:off x="6096000" y="2651404"/>
            <a:ext cx="0" cy="155519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B4B88924-868E-4E9C-80DE-3EECC0B5D8DE}"/>
              </a:ext>
            </a:extLst>
          </p:cNvPr>
          <p:cNvSpPr txBox="1"/>
          <p:nvPr/>
        </p:nvSpPr>
        <p:spPr>
          <a:xfrm>
            <a:off x="9687233" y="2779827"/>
            <a:ext cx="1613194" cy="954107"/>
          </a:xfrm>
          <a:prstGeom prst="rect">
            <a:avLst/>
          </a:prstGeom>
          <a:noFill/>
        </p:spPr>
        <p:txBody>
          <a:bodyPr wrap="square" rtlCol="0">
            <a:spAutoFit/>
          </a:bodyPr>
          <a:lstStyle/>
          <a:p>
            <a:pPr algn="ctr"/>
            <a:r>
              <a:rPr lang="fr-FR" sz="1400" b="1" dirty="0">
                <a:solidFill>
                  <a:schemeClr val="bg1"/>
                </a:solidFill>
              </a:rPr>
              <a:t>Comparaison des modèles sur la RMSE de validation</a:t>
            </a:r>
          </a:p>
        </p:txBody>
      </p:sp>
      <p:sp>
        <p:nvSpPr>
          <p:cNvPr id="40" name="ZoneTexte 39">
            <a:extLst>
              <a:ext uri="{FF2B5EF4-FFF2-40B4-BE49-F238E27FC236}">
                <a16:creationId xmlns:a16="http://schemas.microsoft.com/office/drawing/2014/main" id="{5A45FFD3-C5D0-42E6-058F-504F6AC94052}"/>
              </a:ext>
            </a:extLst>
          </p:cNvPr>
          <p:cNvSpPr txBox="1"/>
          <p:nvPr/>
        </p:nvSpPr>
        <p:spPr>
          <a:xfrm>
            <a:off x="7355741" y="1450945"/>
            <a:ext cx="3898232" cy="27699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200" dirty="0"/>
              <a:t>Pour notre modélisation, le format est le suivant :</a:t>
            </a:r>
          </a:p>
        </p:txBody>
      </p:sp>
      <p:grpSp>
        <p:nvGrpSpPr>
          <p:cNvPr id="82" name="Groupe 81">
            <a:extLst>
              <a:ext uri="{FF2B5EF4-FFF2-40B4-BE49-F238E27FC236}">
                <a16:creationId xmlns:a16="http://schemas.microsoft.com/office/drawing/2014/main" id="{E084EEAD-C375-3753-8503-20F17E6008E5}"/>
              </a:ext>
            </a:extLst>
          </p:cNvPr>
          <p:cNvGrpSpPr/>
          <p:nvPr/>
        </p:nvGrpSpPr>
        <p:grpSpPr>
          <a:xfrm>
            <a:off x="795608" y="1850489"/>
            <a:ext cx="10600784" cy="3157021"/>
            <a:chOff x="841248" y="1198411"/>
            <a:chExt cx="10600784" cy="3157021"/>
          </a:xfrm>
        </p:grpSpPr>
        <p:sp>
          <p:nvSpPr>
            <p:cNvPr id="20" name="Rectangle 19">
              <a:extLst>
                <a:ext uri="{FF2B5EF4-FFF2-40B4-BE49-F238E27FC236}">
                  <a16:creationId xmlns:a16="http://schemas.microsoft.com/office/drawing/2014/main" id="{839F8C9C-D312-D7D2-DED4-B22F90A8C242}"/>
                </a:ext>
              </a:extLst>
            </p:cNvPr>
            <p:cNvSpPr/>
            <p:nvPr/>
          </p:nvSpPr>
          <p:spPr>
            <a:xfrm>
              <a:off x="841248" y="1443800"/>
              <a:ext cx="5923550" cy="2911632"/>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58" name="Groupe 57">
              <a:extLst>
                <a:ext uri="{FF2B5EF4-FFF2-40B4-BE49-F238E27FC236}">
                  <a16:creationId xmlns:a16="http://schemas.microsoft.com/office/drawing/2014/main" id="{670D9B81-6431-4632-249C-85745A49FF26}"/>
                </a:ext>
              </a:extLst>
            </p:cNvPr>
            <p:cNvGrpSpPr/>
            <p:nvPr/>
          </p:nvGrpSpPr>
          <p:grpSpPr>
            <a:xfrm>
              <a:off x="973663" y="1198411"/>
              <a:ext cx="10468369" cy="1546577"/>
              <a:chOff x="973663" y="1198411"/>
              <a:chExt cx="10468369" cy="1546577"/>
            </a:xfrm>
          </p:grpSpPr>
          <p:grpSp>
            <p:nvGrpSpPr>
              <p:cNvPr id="43" name="Groupe 42">
                <a:extLst>
                  <a:ext uri="{FF2B5EF4-FFF2-40B4-BE49-F238E27FC236}">
                    <a16:creationId xmlns:a16="http://schemas.microsoft.com/office/drawing/2014/main" id="{B0C7B0E9-0D94-A222-05DF-4655FBFC2F3F}"/>
                  </a:ext>
                </a:extLst>
              </p:cNvPr>
              <p:cNvGrpSpPr/>
              <p:nvPr/>
            </p:nvGrpSpPr>
            <p:grpSpPr>
              <a:xfrm>
                <a:off x="6581274" y="1198411"/>
                <a:ext cx="4860758" cy="1546577"/>
                <a:chOff x="6581274" y="1198411"/>
                <a:chExt cx="4860758" cy="1546577"/>
              </a:xfrm>
            </p:grpSpPr>
            <p:sp>
              <p:nvSpPr>
                <p:cNvPr id="41" name="ZoneTexte 40">
                  <a:extLst>
                    <a:ext uri="{FF2B5EF4-FFF2-40B4-BE49-F238E27FC236}">
                      <a16:creationId xmlns:a16="http://schemas.microsoft.com/office/drawing/2014/main" id="{EE97A182-2D42-C60D-02B1-BF196B3E212B}"/>
                    </a:ext>
                  </a:extLst>
                </p:cNvPr>
                <p:cNvSpPr txBox="1"/>
                <p:nvPr/>
              </p:nvSpPr>
              <p:spPr>
                <a:xfrm>
                  <a:off x="7426534" y="1198411"/>
                  <a:ext cx="4015498" cy="1546577"/>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lgn="just">
                    <a:buClr>
                      <a:srgbClr val="00B050"/>
                    </a:buClr>
                    <a:buFont typeface="Wingdings" panose="05000000000000000000" pitchFamily="2" charset="2"/>
                    <a:buChar char="§"/>
                  </a:pPr>
                  <a:r>
                    <a:rPr lang="fr-FR" sz="1050" dirty="0"/>
                    <a:t>Le code définit un pipeline qui effectue l'encodage de la variable cible en utilisant </a:t>
                  </a:r>
                  <a:r>
                    <a:rPr lang="fr-FR" sz="1050" dirty="0" err="1"/>
                    <a:t>TargetEncoder</a:t>
                  </a:r>
                  <a:r>
                    <a:rPr lang="fr-FR" sz="1050" dirty="0"/>
                    <a:t> pour la colonne "</a:t>
                  </a:r>
                  <a:r>
                    <a:rPr lang="fr-FR" sz="1050" dirty="0" err="1"/>
                    <a:t>PrimaryPropertyType</a:t>
                  </a:r>
                  <a:r>
                    <a:rPr lang="fr-FR" sz="1050" dirty="0"/>
                    <a:t>" et la régression Lasso avec validation croisée pour sélectionner le meilleur paramètre alpha. </a:t>
                  </a:r>
                </a:p>
                <a:p>
                  <a:pPr marL="171450" indent="-171450" algn="just">
                    <a:buClr>
                      <a:srgbClr val="00B050"/>
                    </a:buClr>
                    <a:buFont typeface="Wingdings" panose="05000000000000000000" pitchFamily="2" charset="2"/>
                    <a:buChar char="§"/>
                  </a:pPr>
                  <a:endParaRPr lang="fr-FR" sz="1050" dirty="0"/>
                </a:p>
                <a:p>
                  <a:pPr marL="171450" indent="-171450" algn="just">
                    <a:buClr>
                      <a:srgbClr val="00B050"/>
                    </a:buClr>
                    <a:buFont typeface="Wingdings" panose="05000000000000000000" pitchFamily="2" charset="2"/>
                    <a:buChar char="§"/>
                  </a:pPr>
                  <a:r>
                    <a:rPr lang="fr-FR" sz="1050" dirty="0"/>
                    <a:t>Ce pipeline est créé pour résoudre un problème de régression en utilisant les données de </a:t>
                  </a:r>
                  <a:r>
                    <a:rPr lang="fr-FR" sz="1050" dirty="0" err="1"/>
                    <a:t>KFold</a:t>
                  </a:r>
                  <a:r>
                    <a:rPr lang="fr-FR" sz="1050" dirty="0"/>
                    <a:t>, qui sont divisées en 5 parties et mélangées aléatoirement avant d'être utilisées pour entraîner le modèle.</a:t>
                  </a:r>
                </a:p>
              </p:txBody>
            </p:sp>
            <p:cxnSp>
              <p:nvCxnSpPr>
                <p:cNvPr id="44" name="Connecteur droit avec flèche 43">
                  <a:extLst>
                    <a:ext uri="{FF2B5EF4-FFF2-40B4-BE49-F238E27FC236}">
                      <a16:creationId xmlns:a16="http://schemas.microsoft.com/office/drawing/2014/main" id="{C68DE0E9-ACFF-CF36-A1F6-2BCA6EAE2995}"/>
                    </a:ext>
                  </a:extLst>
                </p:cNvPr>
                <p:cNvCxnSpPr>
                  <a:cxnSpLocks/>
                  <a:stCxn id="56" idx="3"/>
                  <a:endCxn id="41" idx="1"/>
                </p:cNvCxnSpPr>
                <p:nvPr/>
              </p:nvCxnSpPr>
              <p:spPr>
                <a:xfrm>
                  <a:off x="6581274" y="1799996"/>
                  <a:ext cx="845260" cy="171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6" name="Image 55">
                <a:extLst>
                  <a:ext uri="{FF2B5EF4-FFF2-40B4-BE49-F238E27FC236}">
                    <a16:creationId xmlns:a16="http://schemas.microsoft.com/office/drawing/2014/main" id="{CAF169DC-6866-1200-D944-2432E56807E0}"/>
                  </a:ext>
                </a:extLst>
              </p:cNvPr>
              <p:cNvPicPr>
                <a:picLocks noChangeAspect="1"/>
              </p:cNvPicPr>
              <p:nvPr/>
            </p:nvPicPr>
            <p:blipFill>
              <a:blip r:embed="rId4"/>
              <a:stretch>
                <a:fillRect/>
              </a:stretch>
            </p:blipFill>
            <p:spPr>
              <a:xfrm>
                <a:off x="973663" y="1574018"/>
                <a:ext cx="5607611" cy="451956"/>
              </a:xfrm>
              <a:prstGeom prst="rect">
                <a:avLst/>
              </a:prstGeom>
            </p:spPr>
          </p:pic>
        </p:grpSp>
        <p:grpSp>
          <p:nvGrpSpPr>
            <p:cNvPr id="76" name="Groupe 75">
              <a:extLst>
                <a:ext uri="{FF2B5EF4-FFF2-40B4-BE49-F238E27FC236}">
                  <a16:creationId xmlns:a16="http://schemas.microsoft.com/office/drawing/2014/main" id="{00B843AB-754A-FC45-5C94-6377EFDB7553}"/>
                </a:ext>
              </a:extLst>
            </p:cNvPr>
            <p:cNvGrpSpPr/>
            <p:nvPr/>
          </p:nvGrpSpPr>
          <p:grpSpPr>
            <a:xfrm>
              <a:off x="992644" y="2143344"/>
              <a:ext cx="10449388" cy="1274724"/>
              <a:chOff x="992644" y="2143344"/>
              <a:chExt cx="10449388" cy="1274724"/>
            </a:xfrm>
          </p:grpSpPr>
          <p:grpSp>
            <p:nvGrpSpPr>
              <p:cNvPr id="49" name="Groupe 48">
                <a:extLst>
                  <a:ext uri="{FF2B5EF4-FFF2-40B4-BE49-F238E27FC236}">
                    <a16:creationId xmlns:a16="http://schemas.microsoft.com/office/drawing/2014/main" id="{75FCD53F-07D7-DF92-C7AC-6D2C356732C0}"/>
                  </a:ext>
                </a:extLst>
              </p:cNvPr>
              <p:cNvGrpSpPr/>
              <p:nvPr/>
            </p:nvGrpSpPr>
            <p:grpSpPr>
              <a:xfrm>
                <a:off x="3801977" y="2530748"/>
                <a:ext cx="7640055" cy="887320"/>
                <a:chOff x="3801977" y="2951868"/>
                <a:chExt cx="7640055" cy="887320"/>
              </a:xfrm>
            </p:grpSpPr>
            <p:sp>
              <p:nvSpPr>
                <p:cNvPr id="48" name="ZoneTexte 47">
                  <a:extLst>
                    <a:ext uri="{FF2B5EF4-FFF2-40B4-BE49-F238E27FC236}">
                      <a16:creationId xmlns:a16="http://schemas.microsoft.com/office/drawing/2014/main" id="{7F8A2C63-0309-D263-EA33-ECB1D852BD42}"/>
                    </a:ext>
                  </a:extLst>
                </p:cNvPr>
                <p:cNvSpPr txBox="1"/>
                <p:nvPr/>
              </p:nvSpPr>
              <p:spPr>
                <a:xfrm>
                  <a:off x="7426534" y="3285190"/>
                  <a:ext cx="4015498" cy="553998"/>
                </a:xfrm>
                <a:prstGeom prst="rect">
                  <a:avLst/>
                </a:prstGeom>
                <a:noFill/>
                <a:ln>
                  <a:solidFill>
                    <a:srgbClr val="7030A0"/>
                  </a:solidFill>
                </a:ln>
              </p:spPr>
              <p:txBody>
                <a:bodyPr wrap="square" rtlCol="0">
                  <a:spAutoFit/>
                </a:bodyPr>
                <a:lstStyle/>
                <a:p>
                  <a:pPr marL="171450" indent="-171450" algn="just">
                    <a:buClr>
                      <a:srgbClr val="7030A0"/>
                    </a:buClr>
                    <a:buFont typeface="Wingdings" panose="05000000000000000000" pitchFamily="2" charset="2"/>
                    <a:buChar char="§"/>
                  </a:pPr>
                  <a:r>
                    <a:rPr lang="fr-FR" sz="1000" dirty="0"/>
                    <a:t>Le code définit deux fonctions pour calculer les scores RMSE et MAE afin d'évaluer la performance du modèle </a:t>
                  </a:r>
                  <a:r>
                    <a:rPr lang="fr-FR" sz="1000" dirty="0" err="1"/>
                    <a:t>LassoCV</a:t>
                  </a:r>
                  <a:r>
                    <a:rPr lang="fr-FR" sz="1000" dirty="0"/>
                    <a:t> en comparant les prédictions avec les valeurs réelles.</a:t>
                  </a:r>
                </a:p>
              </p:txBody>
            </p:sp>
            <p:cxnSp>
              <p:nvCxnSpPr>
                <p:cNvPr id="50" name="Connecteur droit avec flèche 49">
                  <a:extLst>
                    <a:ext uri="{FF2B5EF4-FFF2-40B4-BE49-F238E27FC236}">
                      <a16:creationId xmlns:a16="http://schemas.microsoft.com/office/drawing/2014/main" id="{DB3568ED-1B5E-1EBF-6A50-932F5C331E3B}"/>
                    </a:ext>
                  </a:extLst>
                </p:cNvPr>
                <p:cNvCxnSpPr>
                  <a:cxnSpLocks/>
                  <a:stCxn id="62" idx="3"/>
                  <a:endCxn id="48" idx="1"/>
                </p:cNvCxnSpPr>
                <p:nvPr/>
              </p:nvCxnSpPr>
              <p:spPr>
                <a:xfrm>
                  <a:off x="3801977" y="2951868"/>
                  <a:ext cx="3624557" cy="61032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pic>
            <p:nvPicPr>
              <p:cNvPr id="62" name="Image 61" descr="Une image contenant texte&#10;&#10;Description générée automatiquement">
                <a:extLst>
                  <a:ext uri="{FF2B5EF4-FFF2-40B4-BE49-F238E27FC236}">
                    <a16:creationId xmlns:a16="http://schemas.microsoft.com/office/drawing/2014/main" id="{A1670AEF-F341-3C91-ED76-078103E9F44E}"/>
                  </a:ext>
                </a:extLst>
              </p:cNvPr>
              <p:cNvPicPr>
                <a:picLocks noChangeAspect="1"/>
              </p:cNvPicPr>
              <p:nvPr/>
            </p:nvPicPr>
            <p:blipFill>
              <a:blip r:embed="rId5"/>
              <a:stretch>
                <a:fillRect/>
              </a:stretch>
            </p:blipFill>
            <p:spPr>
              <a:xfrm>
                <a:off x="992644" y="2143344"/>
                <a:ext cx="2809333" cy="774807"/>
              </a:xfrm>
              <a:prstGeom prst="rect">
                <a:avLst/>
              </a:prstGeom>
            </p:spPr>
          </p:pic>
        </p:grpSp>
        <p:grpSp>
          <p:nvGrpSpPr>
            <p:cNvPr id="77" name="Groupe 76">
              <a:extLst>
                <a:ext uri="{FF2B5EF4-FFF2-40B4-BE49-F238E27FC236}">
                  <a16:creationId xmlns:a16="http://schemas.microsoft.com/office/drawing/2014/main" id="{1CA1CA4B-4473-96B8-BD55-6DF9D86670E1}"/>
                </a:ext>
              </a:extLst>
            </p:cNvPr>
            <p:cNvGrpSpPr/>
            <p:nvPr/>
          </p:nvGrpSpPr>
          <p:grpSpPr>
            <a:xfrm>
              <a:off x="992644" y="3035521"/>
              <a:ext cx="7904252" cy="947502"/>
              <a:chOff x="1042799" y="3035521"/>
              <a:chExt cx="7904252" cy="947502"/>
            </a:xfrm>
          </p:grpSpPr>
          <p:grpSp>
            <p:nvGrpSpPr>
              <p:cNvPr id="53" name="Groupe 52">
                <a:extLst>
                  <a:ext uri="{FF2B5EF4-FFF2-40B4-BE49-F238E27FC236}">
                    <a16:creationId xmlns:a16="http://schemas.microsoft.com/office/drawing/2014/main" id="{2E058333-2ECC-1BA2-503E-8A0126607656}"/>
                  </a:ext>
                </a:extLst>
              </p:cNvPr>
              <p:cNvGrpSpPr/>
              <p:nvPr/>
            </p:nvGrpSpPr>
            <p:grpSpPr>
              <a:xfrm>
                <a:off x="3468624" y="3197454"/>
                <a:ext cx="5478427" cy="785569"/>
                <a:chOff x="1495241" y="2956877"/>
                <a:chExt cx="6689785" cy="785569"/>
              </a:xfrm>
            </p:grpSpPr>
            <p:sp>
              <p:nvSpPr>
                <p:cNvPr id="52" name="ZoneTexte 51">
                  <a:extLst>
                    <a:ext uri="{FF2B5EF4-FFF2-40B4-BE49-F238E27FC236}">
                      <a16:creationId xmlns:a16="http://schemas.microsoft.com/office/drawing/2014/main" id="{72E00BE5-6DC2-52C6-7A3A-FE4A470A822A}"/>
                    </a:ext>
                  </a:extLst>
                </p:cNvPr>
                <p:cNvSpPr txBox="1"/>
                <p:nvPr/>
              </p:nvSpPr>
              <p:spPr>
                <a:xfrm>
                  <a:off x="4169528" y="3342336"/>
                  <a:ext cx="4015498" cy="400110"/>
                </a:xfrm>
                <a:prstGeom prst="rect">
                  <a:avLst/>
                </a:prstGeom>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171450" indent="-171450" algn="just">
                    <a:buClr>
                      <a:schemeClr val="accent3">
                        <a:lumMod val="75000"/>
                      </a:schemeClr>
                    </a:buClr>
                    <a:buFont typeface="Wingdings" panose="05000000000000000000" pitchFamily="2" charset="2"/>
                    <a:buChar char="§"/>
                  </a:pPr>
                  <a:r>
                    <a:rPr lang="fr-FR" sz="1000" dirty="0"/>
                    <a:t>On définit une liste de neuf valeurs d'alpha à tester. Les valeurs d'alpha vont de 10^-4 à 10^4 inclus</a:t>
                  </a:r>
                </a:p>
              </p:txBody>
            </p:sp>
            <p:cxnSp>
              <p:nvCxnSpPr>
                <p:cNvPr id="54" name="Connecteur droit avec flèche 53">
                  <a:extLst>
                    <a:ext uri="{FF2B5EF4-FFF2-40B4-BE49-F238E27FC236}">
                      <a16:creationId xmlns:a16="http://schemas.microsoft.com/office/drawing/2014/main" id="{C683F9D4-29EE-362F-11C1-9802231DE1E5}"/>
                    </a:ext>
                  </a:extLst>
                </p:cNvPr>
                <p:cNvCxnSpPr>
                  <a:cxnSpLocks/>
                </p:cNvCxnSpPr>
                <p:nvPr/>
              </p:nvCxnSpPr>
              <p:spPr>
                <a:xfrm>
                  <a:off x="1495241" y="2956877"/>
                  <a:ext cx="2674288" cy="585514"/>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65" name="Image 64">
                <a:extLst>
                  <a:ext uri="{FF2B5EF4-FFF2-40B4-BE49-F238E27FC236}">
                    <a16:creationId xmlns:a16="http://schemas.microsoft.com/office/drawing/2014/main" id="{C90FC788-307D-1E94-9371-B27D2B988BC6}"/>
                  </a:ext>
                </a:extLst>
              </p:cNvPr>
              <p:cNvPicPr>
                <a:picLocks noChangeAspect="1"/>
              </p:cNvPicPr>
              <p:nvPr/>
            </p:nvPicPr>
            <p:blipFill>
              <a:blip r:embed="rId6"/>
              <a:stretch>
                <a:fillRect/>
              </a:stretch>
            </p:blipFill>
            <p:spPr>
              <a:xfrm>
                <a:off x="1042799" y="3035521"/>
                <a:ext cx="2425825" cy="323867"/>
              </a:xfrm>
              <a:prstGeom prst="rect">
                <a:avLst/>
              </a:prstGeom>
            </p:spPr>
          </p:pic>
        </p:grpSp>
        <p:pic>
          <p:nvPicPr>
            <p:cNvPr id="79" name="Image 78">
              <a:extLst>
                <a:ext uri="{FF2B5EF4-FFF2-40B4-BE49-F238E27FC236}">
                  <a16:creationId xmlns:a16="http://schemas.microsoft.com/office/drawing/2014/main" id="{4CF7440E-6B77-395E-5F8D-05D223D1D331}"/>
                </a:ext>
              </a:extLst>
            </p:cNvPr>
            <p:cNvPicPr>
              <a:picLocks noChangeAspect="1"/>
            </p:cNvPicPr>
            <p:nvPr/>
          </p:nvPicPr>
          <p:blipFill>
            <a:blip r:embed="rId7"/>
            <a:stretch>
              <a:fillRect/>
            </a:stretch>
          </p:blipFill>
          <p:spPr>
            <a:xfrm>
              <a:off x="992644" y="3776723"/>
              <a:ext cx="2013053" cy="228612"/>
            </a:xfrm>
            <a:prstGeom prst="rect">
              <a:avLst/>
            </a:prstGeom>
          </p:spPr>
        </p:pic>
        <p:pic>
          <p:nvPicPr>
            <p:cNvPr id="81" name="Image 80">
              <a:extLst>
                <a:ext uri="{FF2B5EF4-FFF2-40B4-BE49-F238E27FC236}">
                  <a16:creationId xmlns:a16="http://schemas.microsoft.com/office/drawing/2014/main" id="{EFEB9989-5594-0984-C57C-C031488FB8FA}"/>
                </a:ext>
              </a:extLst>
            </p:cNvPr>
            <p:cNvPicPr>
              <a:picLocks noChangeAspect="1"/>
            </p:cNvPicPr>
            <p:nvPr/>
          </p:nvPicPr>
          <p:blipFill>
            <a:blip r:embed="rId8"/>
            <a:stretch>
              <a:fillRect/>
            </a:stretch>
          </p:blipFill>
          <p:spPr>
            <a:xfrm>
              <a:off x="992644" y="3475923"/>
              <a:ext cx="1828894" cy="190510"/>
            </a:xfrm>
            <a:prstGeom prst="rect">
              <a:avLst/>
            </a:prstGeom>
          </p:spPr>
        </p:pic>
      </p:grpSp>
      <p:sp>
        <p:nvSpPr>
          <p:cNvPr id="83" name="Espace réservé du pied de page 82">
            <a:extLst>
              <a:ext uri="{FF2B5EF4-FFF2-40B4-BE49-F238E27FC236}">
                <a16:creationId xmlns:a16="http://schemas.microsoft.com/office/drawing/2014/main" id="{87DE8672-160E-DCAF-FB3B-1560B04B0815}"/>
              </a:ext>
            </a:extLst>
          </p:cNvPr>
          <p:cNvSpPr>
            <a:spLocks noGrp="1"/>
          </p:cNvSpPr>
          <p:nvPr>
            <p:ph type="ftr" sz="quarter" idx="12"/>
          </p:nvPr>
        </p:nvSpPr>
        <p:spPr/>
        <p:txBody>
          <a:bodyPr/>
          <a:lstStyle/>
          <a:p>
            <a:pPr rtl="0"/>
            <a:r>
              <a:rPr lang="fr-FR" noProof="0"/>
              <a:t>Alpha Oumar DIALLO</a:t>
            </a:r>
          </a:p>
        </p:txBody>
      </p:sp>
    </p:spTree>
    <p:extLst>
      <p:ext uri="{BB962C8B-B14F-4D97-AF65-F5344CB8AC3E}">
        <p14:creationId xmlns:p14="http://schemas.microsoft.com/office/powerpoint/2010/main" val="3664026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39F8C9C-D312-D7D2-DED4-B22F90A8C242}"/>
              </a:ext>
            </a:extLst>
          </p:cNvPr>
          <p:cNvSpPr/>
          <p:nvPr/>
        </p:nvSpPr>
        <p:spPr>
          <a:xfrm>
            <a:off x="841248" y="1443800"/>
            <a:ext cx="5923550" cy="4506900"/>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23FB4D5-DA14-4F29-9320-2DE0A6B571B9}"/>
              </a:ext>
            </a:extLst>
          </p:cNvPr>
          <p:cNvSpPr>
            <a:spLocks noGrp="1"/>
          </p:cNvSpPr>
          <p:nvPr>
            <p:ph type="title"/>
          </p:nvPr>
        </p:nvSpPr>
        <p:spPr>
          <a:xfrm>
            <a:off x="776833" y="494167"/>
            <a:ext cx="9955584" cy="432000"/>
          </a:xfrm>
        </p:spPr>
        <p:txBody>
          <a:bodyPr rtlCol="0"/>
          <a:lstStyle/>
          <a:p>
            <a:pPr rtl="0"/>
            <a:r>
              <a:rPr lang="fr-FR" sz="2400" dirty="0"/>
              <a:t>Modèle Linéaire : </a:t>
            </a:r>
            <a:r>
              <a:rPr lang="fr-FR" sz="2400" dirty="0" err="1"/>
              <a:t>Elastic</a:t>
            </a:r>
            <a:r>
              <a:rPr lang="fr-FR" sz="2400" dirty="0"/>
              <a:t> Net</a:t>
            </a:r>
          </a:p>
        </p:txBody>
      </p:sp>
      <p:pic>
        <p:nvPicPr>
          <p:cNvPr id="17" name="Image 16">
            <a:extLst>
              <a:ext uri="{FF2B5EF4-FFF2-40B4-BE49-F238E27FC236}">
                <a16:creationId xmlns:a16="http://schemas.microsoft.com/office/drawing/2014/main" id="{636A0643-5039-82C3-E9C5-EB172BA2DFE9}"/>
              </a:ext>
            </a:extLst>
          </p:cNvPr>
          <p:cNvPicPr>
            <a:picLocks noChangeAspect="1"/>
          </p:cNvPicPr>
          <p:nvPr/>
        </p:nvPicPr>
        <p:blipFill>
          <a:blip r:embed="rId3"/>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cxnSp>
        <p:nvCxnSpPr>
          <p:cNvPr id="3" name="Connecteur droit 2" descr="Séparateur de diapositive">
            <a:extLst>
              <a:ext uri="{FF2B5EF4-FFF2-40B4-BE49-F238E27FC236}">
                <a16:creationId xmlns:a16="http://schemas.microsoft.com/office/drawing/2014/main" id="{32B76B6C-9E17-BB96-DBFC-290480E48C11}"/>
              </a:ext>
              <a:ext uri="{C183D7F6-B498-43B3-948B-1728B52AA6E4}">
                <adec:decorative xmlns:adec="http://schemas.microsoft.com/office/drawing/2017/decorative" val="1"/>
              </a:ext>
            </a:extLst>
          </p:cNvPr>
          <p:cNvCxnSpPr>
            <a:cxnSpLocks/>
          </p:cNvCxnSpPr>
          <p:nvPr/>
        </p:nvCxnSpPr>
        <p:spPr>
          <a:xfrm>
            <a:off x="841248" y="1026464"/>
            <a:ext cx="368751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descr="Séparateur de diapositive">
            <a:extLst>
              <a:ext uri="{FF2B5EF4-FFF2-40B4-BE49-F238E27FC236}">
                <a16:creationId xmlns:a16="http://schemas.microsoft.com/office/drawing/2014/main" id="{566735B2-BC20-98EA-1F92-2C04BA9445AF}"/>
              </a:ext>
              <a:ext uri="{C183D7F6-B498-43B3-948B-1728B52AA6E4}">
                <adec:decorative xmlns:adec="http://schemas.microsoft.com/office/drawing/2017/decorative" val="1"/>
              </a:ext>
            </a:extLst>
          </p:cNvPr>
          <p:cNvCxnSpPr>
            <a:cxnSpLocks/>
          </p:cNvCxnSpPr>
          <p:nvPr/>
        </p:nvCxnSpPr>
        <p:spPr>
          <a:xfrm>
            <a:off x="6096000" y="2651404"/>
            <a:ext cx="0" cy="155519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B4B88924-868E-4E9C-80DE-3EECC0B5D8DE}"/>
              </a:ext>
            </a:extLst>
          </p:cNvPr>
          <p:cNvSpPr txBox="1"/>
          <p:nvPr/>
        </p:nvSpPr>
        <p:spPr>
          <a:xfrm>
            <a:off x="9687233" y="2779827"/>
            <a:ext cx="1613194" cy="954107"/>
          </a:xfrm>
          <a:prstGeom prst="rect">
            <a:avLst/>
          </a:prstGeom>
          <a:noFill/>
        </p:spPr>
        <p:txBody>
          <a:bodyPr wrap="square" rtlCol="0">
            <a:spAutoFit/>
          </a:bodyPr>
          <a:lstStyle/>
          <a:p>
            <a:pPr algn="ctr"/>
            <a:r>
              <a:rPr lang="fr-FR" sz="1400" b="1" dirty="0">
                <a:solidFill>
                  <a:schemeClr val="bg1"/>
                </a:solidFill>
              </a:rPr>
              <a:t>Comparaison des modèles sur la RMSE de validation</a:t>
            </a:r>
          </a:p>
        </p:txBody>
      </p:sp>
      <p:sp>
        <p:nvSpPr>
          <p:cNvPr id="40" name="ZoneTexte 39">
            <a:extLst>
              <a:ext uri="{FF2B5EF4-FFF2-40B4-BE49-F238E27FC236}">
                <a16:creationId xmlns:a16="http://schemas.microsoft.com/office/drawing/2014/main" id="{5A45FFD3-C5D0-42E6-058F-504F6AC94052}"/>
              </a:ext>
            </a:extLst>
          </p:cNvPr>
          <p:cNvSpPr txBox="1"/>
          <p:nvPr/>
        </p:nvSpPr>
        <p:spPr>
          <a:xfrm>
            <a:off x="7402195" y="1115029"/>
            <a:ext cx="3898232" cy="27699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200" dirty="0"/>
              <a:t>Pour notre modélisation, le format est le suivant :</a:t>
            </a:r>
          </a:p>
        </p:txBody>
      </p:sp>
      <p:grpSp>
        <p:nvGrpSpPr>
          <p:cNvPr id="46" name="Groupe 45">
            <a:extLst>
              <a:ext uri="{FF2B5EF4-FFF2-40B4-BE49-F238E27FC236}">
                <a16:creationId xmlns:a16="http://schemas.microsoft.com/office/drawing/2014/main" id="{CA925F4E-275F-5228-B735-2F5F8EDAD466}"/>
              </a:ext>
            </a:extLst>
          </p:cNvPr>
          <p:cNvGrpSpPr/>
          <p:nvPr/>
        </p:nvGrpSpPr>
        <p:grpSpPr>
          <a:xfrm>
            <a:off x="4842797" y="3825337"/>
            <a:ext cx="6494003" cy="1631216"/>
            <a:chOff x="4948029" y="2354288"/>
            <a:chExt cx="6494003" cy="1631216"/>
          </a:xfrm>
        </p:grpSpPr>
        <p:sp>
          <p:nvSpPr>
            <p:cNvPr id="45" name="ZoneTexte 44">
              <a:extLst>
                <a:ext uri="{FF2B5EF4-FFF2-40B4-BE49-F238E27FC236}">
                  <a16:creationId xmlns:a16="http://schemas.microsoft.com/office/drawing/2014/main" id="{7803F57D-82AC-86E8-7C66-356084D40B6E}"/>
                </a:ext>
              </a:extLst>
            </p:cNvPr>
            <p:cNvSpPr txBox="1"/>
            <p:nvPr/>
          </p:nvSpPr>
          <p:spPr>
            <a:xfrm>
              <a:off x="7426534" y="2354288"/>
              <a:ext cx="4015498" cy="1631216"/>
            </a:xfrm>
            <a:prstGeom prst="rect">
              <a:avLst/>
            </a:prstGeom>
            <a:noFill/>
            <a:ln>
              <a:solidFill>
                <a:schemeClr val="accent6">
                  <a:lumMod val="50000"/>
                </a:schemeClr>
              </a:solidFill>
            </a:ln>
          </p:spPr>
          <p:txBody>
            <a:bodyPr wrap="square" rtlCol="0">
              <a:spAutoFit/>
            </a:bodyPr>
            <a:lstStyle/>
            <a:p>
              <a:pPr marL="171450" indent="-171450" algn="just">
                <a:buClr>
                  <a:schemeClr val="accent6">
                    <a:lumMod val="50000"/>
                  </a:schemeClr>
                </a:buClr>
                <a:buFont typeface="Wingdings" panose="05000000000000000000" pitchFamily="2" charset="2"/>
                <a:buChar char="§"/>
              </a:pPr>
              <a:r>
                <a:rPr lang="fr-FR" sz="1000" dirty="0"/>
                <a:t>Ce code implémente une recherche d'hyperparamètres pour un pipeline de machine learning en utilisant une validation croisée à k </a:t>
              </a:r>
              <a:r>
                <a:rPr lang="fr-FR" sz="1000" dirty="0" err="1"/>
                <a:t>folds</a:t>
              </a:r>
              <a:r>
                <a:rPr lang="fr-FR" sz="1000" dirty="0"/>
                <a:t> et des métriques d'évaluation telles que le RMSE, MSE, MAE et R2. Pour chaque valeur d'hyperparamètre alpha donnée, le pipeline est entraînée sur chaque </a:t>
              </a:r>
              <a:r>
                <a:rPr lang="fr-FR" sz="1000" dirty="0" err="1"/>
                <a:t>fold</a:t>
              </a:r>
              <a:r>
                <a:rPr lang="fr-FR" sz="1000" dirty="0"/>
                <a:t> de la validation croisée, les prédictions sont effectuées et les métriques d'évaluation sont calculées pour chaque </a:t>
              </a:r>
              <a:r>
                <a:rPr lang="fr-FR" sz="1000" dirty="0" err="1"/>
                <a:t>fold</a:t>
              </a:r>
              <a:r>
                <a:rPr lang="fr-FR" sz="1000" dirty="0"/>
                <a:t>. Les résultats sont stockés dans une liste et la meilleure configuration d'hyperparamètres est déterminée en comparant les valeurs de MSE. Les résultats sont stockés dans une liste appelée </a:t>
              </a:r>
              <a:r>
                <a:rPr lang="fr-FR" sz="1000" dirty="0" err="1"/>
                <a:t>best_results</a:t>
              </a:r>
              <a:r>
                <a:rPr lang="fr-FR" sz="1000" dirty="0"/>
                <a:t>.</a:t>
              </a:r>
            </a:p>
          </p:txBody>
        </p:sp>
        <p:cxnSp>
          <p:nvCxnSpPr>
            <p:cNvPr id="47" name="Connecteur droit avec flèche 46">
              <a:extLst>
                <a:ext uri="{FF2B5EF4-FFF2-40B4-BE49-F238E27FC236}">
                  <a16:creationId xmlns:a16="http://schemas.microsoft.com/office/drawing/2014/main" id="{C3D6C023-5E03-FBC5-FA62-C7EE33838248}"/>
                </a:ext>
              </a:extLst>
            </p:cNvPr>
            <p:cNvCxnSpPr>
              <a:cxnSpLocks/>
              <a:endCxn id="45" idx="1"/>
            </p:cNvCxnSpPr>
            <p:nvPr/>
          </p:nvCxnSpPr>
          <p:spPr>
            <a:xfrm>
              <a:off x="4948029" y="2477399"/>
              <a:ext cx="2478505" cy="692497"/>
            </a:xfrm>
            <a:prstGeom prst="straightConnector1">
              <a:avLst/>
            </a:prstGeom>
            <a:ln>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p:grpSp>
      <p:grpSp>
        <p:nvGrpSpPr>
          <p:cNvPr id="49" name="Groupe 48">
            <a:extLst>
              <a:ext uri="{FF2B5EF4-FFF2-40B4-BE49-F238E27FC236}">
                <a16:creationId xmlns:a16="http://schemas.microsoft.com/office/drawing/2014/main" id="{75FCD53F-07D7-DF92-C7AC-6D2C356732C0}"/>
              </a:ext>
            </a:extLst>
          </p:cNvPr>
          <p:cNvGrpSpPr/>
          <p:nvPr/>
        </p:nvGrpSpPr>
        <p:grpSpPr>
          <a:xfrm>
            <a:off x="3389927" y="2357659"/>
            <a:ext cx="7960825" cy="400110"/>
            <a:chOff x="3481207" y="3285190"/>
            <a:chExt cx="7960825" cy="400110"/>
          </a:xfrm>
        </p:grpSpPr>
        <p:sp>
          <p:nvSpPr>
            <p:cNvPr id="48" name="ZoneTexte 47">
              <a:extLst>
                <a:ext uri="{FF2B5EF4-FFF2-40B4-BE49-F238E27FC236}">
                  <a16:creationId xmlns:a16="http://schemas.microsoft.com/office/drawing/2014/main" id="{7F8A2C63-0309-D263-EA33-ECB1D852BD42}"/>
                </a:ext>
              </a:extLst>
            </p:cNvPr>
            <p:cNvSpPr txBox="1"/>
            <p:nvPr/>
          </p:nvSpPr>
          <p:spPr>
            <a:xfrm>
              <a:off x="7426534" y="3285190"/>
              <a:ext cx="4015498" cy="400110"/>
            </a:xfrm>
            <a:prstGeom prst="rect">
              <a:avLst/>
            </a:prstGeom>
            <a:noFill/>
            <a:ln>
              <a:solidFill>
                <a:srgbClr val="7030A0"/>
              </a:solidFill>
            </a:ln>
          </p:spPr>
          <p:txBody>
            <a:bodyPr wrap="square" rtlCol="0">
              <a:spAutoFit/>
            </a:bodyPr>
            <a:lstStyle/>
            <a:p>
              <a:pPr marL="171450" indent="-171450" algn="just">
                <a:buClr>
                  <a:schemeClr val="accent3">
                    <a:lumMod val="75000"/>
                  </a:schemeClr>
                </a:buClr>
                <a:buFont typeface="Wingdings" panose="05000000000000000000" pitchFamily="2" charset="2"/>
                <a:buChar char="§"/>
              </a:pPr>
              <a:r>
                <a:rPr lang="fr-FR" sz="1000" dirty="0"/>
                <a:t>On définit une liste de neuf valeurs d'alpha à tester. Les valeurs d'alpha vont de 10^-4 à 10^4 inclus</a:t>
              </a:r>
            </a:p>
          </p:txBody>
        </p:sp>
        <p:cxnSp>
          <p:nvCxnSpPr>
            <p:cNvPr id="50" name="Connecteur droit avec flèche 49">
              <a:extLst>
                <a:ext uri="{FF2B5EF4-FFF2-40B4-BE49-F238E27FC236}">
                  <a16:creationId xmlns:a16="http://schemas.microsoft.com/office/drawing/2014/main" id="{DB3568ED-1B5E-1EBF-6A50-932F5C331E3B}"/>
                </a:ext>
              </a:extLst>
            </p:cNvPr>
            <p:cNvCxnSpPr>
              <a:cxnSpLocks/>
              <a:stCxn id="10" idx="3"/>
              <a:endCxn id="48" idx="1"/>
            </p:cNvCxnSpPr>
            <p:nvPr/>
          </p:nvCxnSpPr>
          <p:spPr>
            <a:xfrm>
              <a:off x="3481207" y="3428794"/>
              <a:ext cx="3945327" cy="5645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e 52">
            <a:extLst>
              <a:ext uri="{FF2B5EF4-FFF2-40B4-BE49-F238E27FC236}">
                <a16:creationId xmlns:a16="http://schemas.microsoft.com/office/drawing/2014/main" id="{2E058333-2ECC-1BA2-503E-8A0126607656}"/>
              </a:ext>
            </a:extLst>
          </p:cNvPr>
          <p:cNvGrpSpPr/>
          <p:nvPr/>
        </p:nvGrpSpPr>
        <p:grpSpPr>
          <a:xfrm>
            <a:off x="4317074" y="2922099"/>
            <a:ext cx="7033677" cy="707886"/>
            <a:chOff x="614068" y="3327414"/>
            <a:chExt cx="7570958" cy="707886"/>
          </a:xfrm>
        </p:grpSpPr>
        <p:sp>
          <p:nvSpPr>
            <p:cNvPr id="52" name="ZoneTexte 51">
              <a:extLst>
                <a:ext uri="{FF2B5EF4-FFF2-40B4-BE49-F238E27FC236}">
                  <a16:creationId xmlns:a16="http://schemas.microsoft.com/office/drawing/2014/main" id="{72E00BE5-6DC2-52C6-7A3A-FE4A470A822A}"/>
                </a:ext>
              </a:extLst>
            </p:cNvPr>
            <p:cNvSpPr txBox="1"/>
            <p:nvPr/>
          </p:nvSpPr>
          <p:spPr>
            <a:xfrm>
              <a:off x="3862798" y="3327414"/>
              <a:ext cx="4322228" cy="707886"/>
            </a:xfrm>
            <a:prstGeom prst="rect">
              <a:avLst/>
            </a:prstGeom>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171450" indent="-171450" algn="just">
                <a:buClr>
                  <a:schemeClr val="accent3">
                    <a:lumMod val="75000"/>
                  </a:schemeClr>
                </a:buClr>
                <a:buFont typeface="Wingdings" panose="05000000000000000000" pitchFamily="2" charset="2"/>
                <a:buChar char="§"/>
              </a:pPr>
              <a:r>
                <a:rPr lang="fr-FR" sz="1000" dirty="0"/>
                <a:t>On initialise un objet </a:t>
              </a:r>
              <a:r>
                <a:rPr lang="fr-FR" sz="1000" dirty="0" err="1"/>
                <a:t>KFold</a:t>
              </a:r>
              <a:r>
                <a:rPr lang="fr-FR" sz="1000" dirty="0"/>
                <a:t> pour la validation croisée en pliant les données en 5 parties égales, en les mélangeant et en utilisant un générateur de nombres aléatoires pour garantir la cohérence de la division entre les différentes exécutions.</a:t>
              </a:r>
            </a:p>
          </p:txBody>
        </p:sp>
        <p:cxnSp>
          <p:nvCxnSpPr>
            <p:cNvPr id="54" name="Connecteur droit avec flèche 53">
              <a:extLst>
                <a:ext uri="{FF2B5EF4-FFF2-40B4-BE49-F238E27FC236}">
                  <a16:creationId xmlns:a16="http://schemas.microsoft.com/office/drawing/2014/main" id="{C683F9D4-29EE-362F-11C1-9802231DE1E5}"/>
                </a:ext>
              </a:extLst>
            </p:cNvPr>
            <p:cNvCxnSpPr>
              <a:cxnSpLocks/>
              <a:stCxn id="13" idx="3"/>
            </p:cNvCxnSpPr>
            <p:nvPr/>
          </p:nvCxnSpPr>
          <p:spPr>
            <a:xfrm>
              <a:off x="614068" y="3367946"/>
              <a:ext cx="3288319" cy="11427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e 6">
            <a:extLst>
              <a:ext uri="{FF2B5EF4-FFF2-40B4-BE49-F238E27FC236}">
                <a16:creationId xmlns:a16="http://schemas.microsoft.com/office/drawing/2014/main" id="{7BEF84D1-8579-7D52-81D5-5A74B069E7AA}"/>
              </a:ext>
            </a:extLst>
          </p:cNvPr>
          <p:cNvGrpSpPr/>
          <p:nvPr/>
        </p:nvGrpSpPr>
        <p:grpSpPr>
          <a:xfrm>
            <a:off x="964102" y="1463164"/>
            <a:ext cx="10386650" cy="756683"/>
            <a:chOff x="964102" y="1463164"/>
            <a:chExt cx="10386650" cy="756683"/>
          </a:xfrm>
        </p:grpSpPr>
        <p:grpSp>
          <p:nvGrpSpPr>
            <p:cNvPr id="43" name="Groupe 42">
              <a:extLst>
                <a:ext uri="{FF2B5EF4-FFF2-40B4-BE49-F238E27FC236}">
                  <a16:creationId xmlns:a16="http://schemas.microsoft.com/office/drawing/2014/main" id="{B0C7B0E9-0D94-A222-05DF-4655FBFC2F3F}"/>
                </a:ext>
              </a:extLst>
            </p:cNvPr>
            <p:cNvGrpSpPr/>
            <p:nvPr/>
          </p:nvGrpSpPr>
          <p:grpSpPr>
            <a:xfrm>
              <a:off x="3982453" y="1463164"/>
              <a:ext cx="7368299" cy="738664"/>
              <a:chOff x="4073733" y="1198411"/>
              <a:chExt cx="7368299" cy="738664"/>
            </a:xfrm>
          </p:grpSpPr>
          <p:sp>
            <p:nvSpPr>
              <p:cNvPr id="41" name="ZoneTexte 40">
                <a:extLst>
                  <a:ext uri="{FF2B5EF4-FFF2-40B4-BE49-F238E27FC236}">
                    <a16:creationId xmlns:a16="http://schemas.microsoft.com/office/drawing/2014/main" id="{EE97A182-2D42-C60D-02B1-BF196B3E212B}"/>
                  </a:ext>
                </a:extLst>
              </p:cNvPr>
              <p:cNvSpPr txBox="1"/>
              <p:nvPr/>
            </p:nvSpPr>
            <p:spPr>
              <a:xfrm>
                <a:off x="7426534" y="1198411"/>
                <a:ext cx="4015498" cy="738664"/>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lgn="just">
                  <a:buClr>
                    <a:srgbClr val="00B050"/>
                  </a:buClr>
                  <a:buFont typeface="Wingdings" panose="05000000000000000000" pitchFamily="2" charset="2"/>
                  <a:buChar char="§"/>
                </a:pPr>
                <a:r>
                  <a:rPr lang="fr-FR" sz="1050" dirty="0"/>
                  <a:t>On crée un pipeline pour le modèle </a:t>
                </a:r>
                <a:r>
                  <a:rPr lang="fr-FR" sz="1050" dirty="0" err="1"/>
                  <a:t>ElasticNet</a:t>
                </a:r>
                <a:r>
                  <a:rPr lang="fr-FR" sz="1050" dirty="0"/>
                  <a:t> avec l'étape d'encodage de la variable cible "</a:t>
                </a:r>
                <a:r>
                  <a:rPr lang="fr-FR" sz="1050" dirty="0" err="1"/>
                  <a:t>PrimaryPropertyType</a:t>
                </a:r>
                <a:r>
                  <a:rPr lang="fr-FR" sz="1050" dirty="0"/>
                  <a:t>" à l'aide de </a:t>
                </a:r>
                <a:r>
                  <a:rPr lang="fr-FR" sz="1050" dirty="0" err="1"/>
                  <a:t>TargetEncoder</a:t>
                </a:r>
                <a:r>
                  <a:rPr lang="fr-FR" sz="1050" dirty="0"/>
                  <a:t> pour faciliter l'entraînement et éviter le surajustement.</a:t>
                </a:r>
              </a:p>
            </p:txBody>
          </p:sp>
          <p:cxnSp>
            <p:nvCxnSpPr>
              <p:cNvPr id="44" name="Connecteur droit avec flèche 43">
                <a:extLst>
                  <a:ext uri="{FF2B5EF4-FFF2-40B4-BE49-F238E27FC236}">
                    <a16:creationId xmlns:a16="http://schemas.microsoft.com/office/drawing/2014/main" id="{C68DE0E9-ACFF-CF36-A1F6-2BCA6EAE2995}"/>
                  </a:ext>
                </a:extLst>
              </p:cNvPr>
              <p:cNvCxnSpPr>
                <a:cxnSpLocks/>
                <a:stCxn id="5" idx="3"/>
                <a:endCxn id="41" idx="1"/>
              </p:cNvCxnSpPr>
              <p:nvPr/>
            </p:nvCxnSpPr>
            <p:spPr>
              <a:xfrm flipV="1">
                <a:off x="4073733" y="1567743"/>
                <a:ext cx="3352801" cy="58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 name="Image 4">
              <a:extLst>
                <a:ext uri="{FF2B5EF4-FFF2-40B4-BE49-F238E27FC236}">
                  <a16:creationId xmlns:a16="http://schemas.microsoft.com/office/drawing/2014/main" id="{03D9D24F-FB97-01E7-CA17-A420FAD757FB}"/>
                </a:ext>
              </a:extLst>
            </p:cNvPr>
            <p:cNvPicPr>
              <a:picLocks noChangeAspect="1"/>
            </p:cNvPicPr>
            <p:nvPr/>
          </p:nvPicPr>
          <p:blipFill>
            <a:blip r:embed="rId4"/>
            <a:stretch>
              <a:fillRect/>
            </a:stretch>
          </p:blipFill>
          <p:spPr>
            <a:xfrm>
              <a:off x="964102" y="1561868"/>
              <a:ext cx="3018351" cy="657979"/>
            </a:xfrm>
            <a:prstGeom prst="rect">
              <a:avLst/>
            </a:prstGeom>
          </p:spPr>
        </p:pic>
      </p:grpSp>
      <p:pic>
        <p:nvPicPr>
          <p:cNvPr id="10" name="Image 9">
            <a:extLst>
              <a:ext uri="{FF2B5EF4-FFF2-40B4-BE49-F238E27FC236}">
                <a16:creationId xmlns:a16="http://schemas.microsoft.com/office/drawing/2014/main" id="{A9912253-5246-214F-30F3-3825C0E632C6}"/>
              </a:ext>
            </a:extLst>
          </p:cNvPr>
          <p:cNvPicPr>
            <a:picLocks noChangeAspect="1"/>
          </p:cNvPicPr>
          <p:nvPr/>
        </p:nvPicPr>
        <p:blipFill>
          <a:blip r:embed="rId5"/>
          <a:stretch>
            <a:fillRect/>
          </a:stretch>
        </p:blipFill>
        <p:spPr>
          <a:xfrm>
            <a:off x="964102" y="2339329"/>
            <a:ext cx="2425825" cy="323867"/>
          </a:xfrm>
          <a:prstGeom prst="rect">
            <a:avLst/>
          </a:prstGeom>
        </p:spPr>
      </p:pic>
      <p:pic>
        <p:nvPicPr>
          <p:cNvPr id="13" name="Image 12">
            <a:extLst>
              <a:ext uri="{FF2B5EF4-FFF2-40B4-BE49-F238E27FC236}">
                <a16:creationId xmlns:a16="http://schemas.microsoft.com/office/drawing/2014/main" id="{4CBA4EDD-BFC8-B5F2-A930-2D7E60903112}"/>
              </a:ext>
            </a:extLst>
          </p:cNvPr>
          <p:cNvPicPr>
            <a:picLocks noChangeAspect="1"/>
          </p:cNvPicPr>
          <p:nvPr/>
        </p:nvPicPr>
        <p:blipFill>
          <a:blip r:embed="rId6"/>
          <a:stretch>
            <a:fillRect/>
          </a:stretch>
        </p:blipFill>
        <p:spPr>
          <a:xfrm>
            <a:off x="964102" y="2778471"/>
            <a:ext cx="3352972" cy="368319"/>
          </a:xfrm>
          <a:prstGeom prst="rect">
            <a:avLst/>
          </a:prstGeom>
        </p:spPr>
      </p:pic>
      <p:pic>
        <p:nvPicPr>
          <p:cNvPr id="18" name="Image 17">
            <a:extLst>
              <a:ext uri="{FF2B5EF4-FFF2-40B4-BE49-F238E27FC236}">
                <a16:creationId xmlns:a16="http://schemas.microsoft.com/office/drawing/2014/main" id="{80E51E08-4746-068B-201C-D29F3C0C8BAD}"/>
              </a:ext>
            </a:extLst>
          </p:cNvPr>
          <p:cNvPicPr>
            <a:picLocks noChangeAspect="1"/>
          </p:cNvPicPr>
          <p:nvPr/>
        </p:nvPicPr>
        <p:blipFill>
          <a:blip r:embed="rId7"/>
          <a:stretch>
            <a:fillRect/>
          </a:stretch>
        </p:blipFill>
        <p:spPr>
          <a:xfrm>
            <a:off x="964102" y="3261061"/>
            <a:ext cx="3878695" cy="2555607"/>
          </a:xfrm>
          <a:prstGeom prst="rect">
            <a:avLst/>
          </a:prstGeom>
        </p:spPr>
      </p:pic>
      <p:sp>
        <p:nvSpPr>
          <p:cNvPr id="22" name="Espace réservé du pied de page 21">
            <a:extLst>
              <a:ext uri="{FF2B5EF4-FFF2-40B4-BE49-F238E27FC236}">
                <a16:creationId xmlns:a16="http://schemas.microsoft.com/office/drawing/2014/main" id="{EB9CE711-186C-6657-CD52-124334B6C0EE}"/>
              </a:ext>
            </a:extLst>
          </p:cNvPr>
          <p:cNvSpPr>
            <a:spLocks noGrp="1"/>
          </p:cNvSpPr>
          <p:nvPr>
            <p:ph type="ftr" sz="quarter" idx="12"/>
          </p:nvPr>
        </p:nvSpPr>
        <p:spPr/>
        <p:txBody>
          <a:bodyPr/>
          <a:lstStyle/>
          <a:p>
            <a:pPr rtl="0"/>
            <a:r>
              <a:rPr lang="fr-FR" noProof="0"/>
              <a:t>Alpha Oumar DIALLO</a:t>
            </a:r>
          </a:p>
        </p:txBody>
      </p:sp>
    </p:spTree>
    <p:extLst>
      <p:ext uri="{BB962C8B-B14F-4D97-AF65-F5344CB8AC3E}">
        <p14:creationId xmlns:p14="http://schemas.microsoft.com/office/powerpoint/2010/main" val="285024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39F8C9C-D312-D7D2-DED4-B22F90A8C242}"/>
              </a:ext>
            </a:extLst>
          </p:cNvPr>
          <p:cNvSpPr/>
          <p:nvPr/>
        </p:nvSpPr>
        <p:spPr>
          <a:xfrm>
            <a:off x="841248" y="1443800"/>
            <a:ext cx="5923550" cy="3887095"/>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23FB4D5-DA14-4F29-9320-2DE0A6B571B9}"/>
              </a:ext>
            </a:extLst>
          </p:cNvPr>
          <p:cNvSpPr>
            <a:spLocks noGrp="1"/>
          </p:cNvSpPr>
          <p:nvPr>
            <p:ph type="title"/>
          </p:nvPr>
        </p:nvSpPr>
        <p:spPr>
          <a:xfrm>
            <a:off x="776833" y="494167"/>
            <a:ext cx="9955584" cy="432000"/>
          </a:xfrm>
        </p:spPr>
        <p:txBody>
          <a:bodyPr rtlCol="0"/>
          <a:lstStyle/>
          <a:p>
            <a:pPr rtl="0"/>
            <a:r>
              <a:rPr lang="fr-FR" sz="2400" dirty="0"/>
              <a:t>Modèle non-Linéaire : Random Forest </a:t>
            </a:r>
            <a:r>
              <a:rPr lang="fr-FR" sz="2400" dirty="0" err="1"/>
              <a:t>Regressor</a:t>
            </a:r>
            <a:endParaRPr lang="fr-FR" sz="2400" dirty="0"/>
          </a:p>
        </p:txBody>
      </p:sp>
      <p:pic>
        <p:nvPicPr>
          <p:cNvPr id="17" name="Image 16">
            <a:extLst>
              <a:ext uri="{FF2B5EF4-FFF2-40B4-BE49-F238E27FC236}">
                <a16:creationId xmlns:a16="http://schemas.microsoft.com/office/drawing/2014/main" id="{636A0643-5039-82C3-E9C5-EB172BA2DFE9}"/>
              </a:ext>
            </a:extLst>
          </p:cNvPr>
          <p:cNvPicPr>
            <a:picLocks noChangeAspect="1"/>
          </p:cNvPicPr>
          <p:nvPr/>
        </p:nvPicPr>
        <p:blipFill>
          <a:blip r:embed="rId3"/>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cxnSp>
        <p:nvCxnSpPr>
          <p:cNvPr id="3" name="Connecteur droit 2" descr="Séparateur de diapositive">
            <a:extLst>
              <a:ext uri="{FF2B5EF4-FFF2-40B4-BE49-F238E27FC236}">
                <a16:creationId xmlns:a16="http://schemas.microsoft.com/office/drawing/2014/main" id="{32B76B6C-9E17-BB96-DBFC-290480E48C11}"/>
              </a:ext>
              <a:ext uri="{C183D7F6-B498-43B3-948B-1728B52AA6E4}">
                <adec:decorative xmlns:adec="http://schemas.microsoft.com/office/drawing/2017/decorative" val="1"/>
              </a:ext>
            </a:extLst>
          </p:cNvPr>
          <p:cNvCxnSpPr>
            <a:cxnSpLocks/>
          </p:cNvCxnSpPr>
          <p:nvPr/>
        </p:nvCxnSpPr>
        <p:spPr>
          <a:xfrm>
            <a:off x="841248" y="1086624"/>
            <a:ext cx="368751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descr="Séparateur de diapositive">
            <a:extLst>
              <a:ext uri="{FF2B5EF4-FFF2-40B4-BE49-F238E27FC236}">
                <a16:creationId xmlns:a16="http://schemas.microsoft.com/office/drawing/2014/main" id="{566735B2-BC20-98EA-1F92-2C04BA9445AF}"/>
              </a:ext>
              <a:ext uri="{C183D7F6-B498-43B3-948B-1728B52AA6E4}">
                <adec:decorative xmlns:adec="http://schemas.microsoft.com/office/drawing/2017/decorative" val="1"/>
              </a:ext>
            </a:extLst>
          </p:cNvPr>
          <p:cNvCxnSpPr>
            <a:cxnSpLocks/>
          </p:cNvCxnSpPr>
          <p:nvPr/>
        </p:nvCxnSpPr>
        <p:spPr>
          <a:xfrm>
            <a:off x="6096000" y="2651404"/>
            <a:ext cx="0" cy="155519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B4B88924-868E-4E9C-80DE-3EECC0B5D8DE}"/>
              </a:ext>
            </a:extLst>
          </p:cNvPr>
          <p:cNvSpPr txBox="1"/>
          <p:nvPr/>
        </p:nvSpPr>
        <p:spPr>
          <a:xfrm>
            <a:off x="9687233" y="2779827"/>
            <a:ext cx="1613194" cy="954107"/>
          </a:xfrm>
          <a:prstGeom prst="rect">
            <a:avLst/>
          </a:prstGeom>
          <a:noFill/>
        </p:spPr>
        <p:txBody>
          <a:bodyPr wrap="square" rtlCol="0">
            <a:spAutoFit/>
          </a:bodyPr>
          <a:lstStyle/>
          <a:p>
            <a:pPr algn="ctr"/>
            <a:r>
              <a:rPr lang="fr-FR" sz="1400" b="1" dirty="0">
                <a:solidFill>
                  <a:schemeClr val="bg1"/>
                </a:solidFill>
              </a:rPr>
              <a:t>Comparaison des modèles sur la RMSE de validation</a:t>
            </a:r>
          </a:p>
        </p:txBody>
      </p:sp>
      <p:sp>
        <p:nvSpPr>
          <p:cNvPr id="40" name="ZoneTexte 39">
            <a:extLst>
              <a:ext uri="{FF2B5EF4-FFF2-40B4-BE49-F238E27FC236}">
                <a16:creationId xmlns:a16="http://schemas.microsoft.com/office/drawing/2014/main" id="{5A45FFD3-C5D0-42E6-058F-504F6AC94052}"/>
              </a:ext>
            </a:extLst>
          </p:cNvPr>
          <p:cNvSpPr txBox="1"/>
          <p:nvPr/>
        </p:nvSpPr>
        <p:spPr>
          <a:xfrm>
            <a:off x="7402195" y="1115029"/>
            <a:ext cx="3898232" cy="27699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200" dirty="0"/>
              <a:t>Pour notre modélisation, le format est le suivant :</a:t>
            </a:r>
          </a:p>
        </p:txBody>
      </p:sp>
      <p:grpSp>
        <p:nvGrpSpPr>
          <p:cNvPr id="46" name="Groupe 45">
            <a:extLst>
              <a:ext uri="{FF2B5EF4-FFF2-40B4-BE49-F238E27FC236}">
                <a16:creationId xmlns:a16="http://schemas.microsoft.com/office/drawing/2014/main" id="{CA925F4E-275F-5228-B735-2F5F8EDAD466}"/>
              </a:ext>
            </a:extLst>
          </p:cNvPr>
          <p:cNvGrpSpPr/>
          <p:nvPr/>
        </p:nvGrpSpPr>
        <p:grpSpPr>
          <a:xfrm>
            <a:off x="4823073" y="3809767"/>
            <a:ext cx="6477354" cy="1521132"/>
            <a:chOff x="4964678" y="1541042"/>
            <a:chExt cx="6477354" cy="1521132"/>
          </a:xfrm>
        </p:grpSpPr>
        <p:sp>
          <p:nvSpPr>
            <p:cNvPr id="45" name="ZoneTexte 44">
              <a:extLst>
                <a:ext uri="{FF2B5EF4-FFF2-40B4-BE49-F238E27FC236}">
                  <a16:creationId xmlns:a16="http://schemas.microsoft.com/office/drawing/2014/main" id="{7803F57D-82AC-86E8-7C66-356084D40B6E}"/>
                </a:ext>
              </a:extLst>
            </p:cNvPr>
            <p:cNvSpPr txBox="1"/>
            <p:nvPr/>
          </p:nvSpPr>
          <p:spPr>
            <a:xfrm>
              <a:off x="7426534" y="2354288"/>
              <a:ext cx="4015498" cy="707886"/>
            </a:xfrm>
            <a:prstGeom prst="rect">
              <a:avLst/>
            </a:prstGeom>
            <a:noFill/>
            <a:ln>
              <a:solidFill>
                <a:schemeClr val="accent6">
                  <a:lumMod val="50000"/>
                </a:schemeClr>
              </a:solidFill>
            </a:ln>
          </p:spPr>
          <p:txBody>
            <a:bodyPr wrap="square" rtlCol="0">
              <a:spAutoFit/>
            </a:bodyPr>
            <a:lstStyle/>
            <a:p>
              <a:pPr marL="171450" indent="-171450" algn="just">
                <a:buClr>
                  <a:schemeClr val="accent6">
                    <a:lumMod val="50000"/>
                  </a:schemeClr>
                </a:buClr>
                <a:buFont typeface="Wingdings" panose="05000000000000000000" pitchFamily="2" charset="2"/>
                <a:buChar char="§"/>
              </a:pPr>
              <a:r>
                <a:rPr lang="fr-FR" sz="1000" dirty="0"/>
                <a:t>Le code crée un objet de recherche aléatoire pour trouver les meilleurs hyperparamètres d'un pipeline en utilisant la validation croisée et différentes mesures de performance, visant à minimiser l'erreur quadratique moyenne racine.</a:t>
              </a:r>
            </a:p>
          </p:txBody>
        </p:sp>
        <p:cxnSp>
          <p:nvCxnSpPr>
            <p:cNvPr id="47" name="Connecteur droit avec flèche 46">
              <a:extLst>
                <a:ext uri="{FF2B5EF4-FFF2-40B4-BE49-F238E27FC236}">
                  <a16:creationId xmlns:a16="http://schemas.microsoft.com/office/drawing/2014/main" id="{C3D6C023-5E03-FBC5-FA62-C7EE33838248}"/>
                </a:ext>
              </a:extLst>
            </p:cNvPr>
            <p:cNvCxnSpPr>
              <a:cxnSpLocks/>
              <a:stCxn id="21" idx="3"/>
              <a:endCxn id="45" idx="1"/>
            </p:cNvCxnSpPr>
            <p:nvPr/>
          </p:nvCxnSpPr>
          <p:spPr>
            <a:xfrm>
              <a:off x="4964678" y="1541042"/>
              <a:ext cx="2461856" cy="1167189"/>
            </a:xfrm>
            <a:prstGeom prst="straightConnector1">
              <a:avLst/>
            </a:prstGeom>
            <a:ln>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p:grpSp>
      <p:grpSp>
        <p:nvGrpSpPr>
          <p:cNvPr id="49" name="Groupe 48">
            <a:extLst>
              <a:ext uri="{FF2B5EF4-FFF2-40B4-BE49-F238E27FC236}">
                <a16:creationId xmlns:a16="http://schemas.microsoft.com/office/drawing/2014/main" id="{75FCD53F-07D7-DF92-C7AC-6D2C356732C0}"/>
              </a:ext>
            </a:extLst>
          </p:cNvPr>
          <p:cNvGrpSpPr/>
          <p:nvPr/>
        </p:nvGrpSpPr>
        <p:grpSpPr>
          <a:xfrm>
            <a:off x="3404937" y="2527977"/>
            <a:ext cx="7942537" cy="1938992"/>
            <a:chOff x="3499495" y="3285190"/>
            <a:chExt cx="7942537" cy="1938992"/>
          </a:xfrm>
        </p:grpSpPr>
        <p:sp>
          <p:nvSpPr>
            <p:cNvPr id="48" name="ZoneTexte 47">
              <a:extLst>
                <a:ext uri="{FF2B5EF4-FFF2-40B4-BE49-F238E27FC236}">
                  <a16:creationId xmlns:a16="http://schemas.microsoft.com/office/drawing/2014/main" id="{7F8A2C63-0309-D263-EA33-ECB1D852BD42}"/>
                </a:ext>
              </a:extLst>
            </p:cNvPr>
            <p:cNvSpPr txBox="1"/>
            <p:nvPr/>
          </p:nvSpPr>
          <p:spPr>
            <a:xfrm>
              <a:off x="7426534" y="3285190"/>
              <a:ext cx="4015498" cy="1938992"/>
            </a:xfrm>
            <a:prstGeom prst="rect">
              <a:avLst/>
            </a:prstGeom>
            <a:noFill/>
            <a:ln>
              <a:solidFill>
                <a:srgbClr val="7030A0"/>
              </a:solidFill>
            </a:ln>
          </p:spPr>
          <p:txBody>
            <a:bodyPr wrap="square" rtlCol="0">
              <a:spAutoFit/>
            </a:bodyPr>
            <a:lstStyle/>
            <a:p>
              <a:pPr marL="171450" indent="-171450" algn="just">
                <a:buClr>
                  <a:schemeClr val="accent3">
                    <a:lumMod val="75000"/>
                  </a:schemeClr>
                </a:buClr>
                <a:buFont typeface="Wingdings" panose="05000000000000000000" pitchFamily="2" charset="2"/>
                <a:buChar char="§"/>
              </a:pPr>
              <a:r>
                <a:rPr lang="fr-FR" sz="1000" dirty="0"/>
                <a:t>On définit une grille de recherche pour une analyse de régression en utilisant un modèle avec des hyperparamètres spécifiques, tels que:</a:t>
              </a:r>
            </a:p>
            <a:p>
              <a:pPr marL="171450" indent="-171450" algn="just">
                <a:buClr>
                  <a:schemeClr val="accent3">
                    <a:lumMod val="75000"/>
                  </a:schemeClr>
                </a:buClr>
                <a:buFont typeface="Wingdings" panose="05000000000000000000" pitchFamily="2" charset="2"/>
                <a:buChar char="§"/>
              </a:pPr>
              <a:endParaRPr lang="fr-FR" sz="1000" dirty="0"/>
            </a:p>
            <a:p>
              <a:pPr marL="444500" indent="-171450" algn="just">
                <a:buClr>
                  <a:schemeClr val="accent3">
                    <a:lumMod val="75000"/>
                  </a:schemeClr>
                </a:buClr>
                <a:buFont typeface="Arial" panose="020B0604020202020204" pitchFamily="34" charset="0"/>
                <a:buChar char="•"/>
              </a:pPr>
              <a:r>
                <a:rPr lang="fr-FR" sz="1000" dirty="0"/>
                <a:t>Le nombre d'estimateurs (</a:t>
              </a:r>
              <a:r>
                <a:rPr lang="fr-FR" sz="1000" dirty="0" err="1"/>
                <a:t>n_estimators</a:t>
              </a:r>
              <a:r>
                <a:rPr lang="fr-FR" sz="1000" dirty="0"/>
                <a:t>)</a:t>
              </a:r>
            </a:p>
            <a:p>
              <a:pPr marL="444500" indent="-171450" algn="just">
                <a:buClr>
                  <a:schemeClr val="accent3">
                    <a:lumMod val="75000"/>
                  </a:schemeClr>
                </a:buClr>
                <a:buFont typeface="Arial" panose="020B0604020202020204" pitchFamily="34" charset="0"/>
                <a:buChar char="•"/>
              </a:pPr>
              <a:r>
                <a:rPr lang="fr-FR" sz="1000" dirty="0"/>
                <a:t>La profondeur maximale de l'arbre de décision (</a:t>
              </a:r>
              <a:r>
                <a:rPr lang="fr-FR" sz="1000" dirty="0" err="1"/>
                <a:t>max_depth</a:t>
              </a:r>
              <a:r>
                <a:rPr lang="fr-FR" sz="1000" dirty="0"/>
                <a:t>)</a:t>
              </a:r>
            </a:p>
            <a:p>
              <a:pPr marL="444500" indent="-171450" algn="just">
                <a:buClr>
                  <a:schemeClr val="accent3">
                    <a:lumMod val="75000"/>
                  </a:schemeClr>
                </a:buClr>
                <a:buFont typeface="Arial" panose="020B0604020202020204" pitchFamily="34" charset="0"/>
                <a:buChar char="•"/>
              </a:pPr>
              <a:r>
                <a:rPr lang="fr-FR" sz="1000" dirty="0"/>
                <a:t>Le nombre minimal d'échantillons requis pour diviser un nœud interne (</a:t>
              </a:r>
              <a:r>
                <a:rPr lang="fr-FR" sz="1000" dirty="0" err="1"/>
                <a:t>min_samples_split</a:t>
              </a:r>
              <a:r>
                <a:rPr lang="fr-FR" sz="1000" dirty="0"/>
                <a:t>) </a:t>
              </a:r>
            </a:p>
            <a:p>
              <a:pPr marL="444500" indent="-171450" algn="just">
                <a:buClr>
                  <a:schemeClr val="accent3">
                    <a:lumMod val="75000"/>
                  </a:schemeClr>
                </a:buClr>
                <a:buFont typeface="Arial" panose="020B0604020202020204" pitchFamily="34" charset="0"/>
                <a:buChar char="•"/>
              </a:pPr>
              <a:r>
                <a:rPr lang="fr-FR" sz="1000" dirty="0"/>
                <a:t>Le nombre minimal d'échantillons requis pour chaque feuille (</a:t>
              </a:r>
              <a:r>
                <a:rPr lang="fr-FR" sz="1000" dirty="0" err="1"/>
                <a:t>min_samples_leaf</a:t>
              </a:r>
              <a:r>
                <a:rPr lang="fr-FR" sz="1000" dirty="0"/>
                <a:t>)</a:t>
              </a:r>
            </a:p>
            <a:p>
              <a:pPr marL="171450" indent="-171450" algn="just">
                <a:buClr>
                  <a:schemeClr val="accent3">
                    <a:lumMod val="75000"/>
                  </a:schemeClr>
                </a:buClr>
                <a:buFont typeface="Wingdings" panose="05000000000000000000" pitchFamily="2" charset="2"/>
                <a:buChar char="§"/>
              </a:pPr>
              <a:endParaRPr lang="fr-FR" sz="1000" dirty="0"/>
            </a:p>
            <a:p>
              <a:pPr marL="180975" algn="just">
                <a:buClr>
                  <a:schemeClr val="accent3">
                    <a:lumMod val="75000"/>
                  </a:schemeClr>
                </a:buClr>
              </a:pPr>
              <a:r>
                <a:rPr lang="fr-FR" sz="1000" dirty="0"/>
                <a:t>Ces hyperparamètres vont être utiliser pour trouver  les meilleures combinaisons pour le modèle.</a:t>
              </a:r>
            </a:p>
          </p:txBody>
        </p:sp>
        <p:cxnSp>
          <p:nvCxnSpPr>
            <p:cNvPr id="50" name="Connecteur droit avec flèche 49">
              <a:extLst>
                <a:ext uri="{FF2B5EF4-FFF2-40B4-BE49-F238E27FC236}">
                  <a16:creationId xmlns:a16="http://schemas.microsoft.com/office/drawing/2014/main" id="{DB3568ED-1B5E-1EBF-6A50-932F5C331E3B}"/>
                </a:ext>
              </a:extLst>
            </p:cNvPr>
            <p:cNvCxnSpPr>
              <a:cxnSpLocks/>
            </p:cNvCxnSpPr>
            <p:nvPr/>
          </p:nvCxnSpPr>
          <p:spPr>
            <a:xfrm>
              <a:off x="3499495" y="3408617"/>
              <a:ext cx="3925345" cy="831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e 42">
            <a:extLst>
              <a:ext uri="{FF2B5EF4-FFF2-40B4-BE49-F238E27FC236}">
                <a16:creationId xmlns:a16="http://schemas.microsoft.com/office/drawing/2014/main" id="{B0C7B0E9-0D94-A222-05DF-4655FBFC2F3F}"/>
              </a:ext>
            </a:extLst>
          </p:cNvPr>
          <p:cNvGrpSpPr/>
          <p:nvPr/>
        </p:nvGrpSpPr>
        <p:grpSpPr>
          <a:xfrm>
            <a:off x="3982453" y="1463164"/>
            <a:ext cx="7363326" cy="900246"/>
            <a:chOff x="4073733" y="1198411"/>
            <a:chExt cx="7363326" cy="900246"/>
          </a:xfrm>
        </p:grpSpPr>
        <p:sp>
          <p:nvSpPr>
            <p:cNvPr id="41" name="ZoneTexte 40">
              <a:extLst>
                <a:ext uri="{FF2B5EF4-FFF2-40B4-BE49-F238E27FC236}">
                  <a16:creationId xmlns:a16="http://schemas.microsoft.com/office/drawing/2014/main" id="{EE97A182-2D42-C60D-02B1-BF196B3E212B}"/>
                </a:ext>
              </a:extLst>
            </p:cNvPr>
            <p:cNvSpPr txBox="1"/>
            <p:nvPr/>
          </p:nvSpPr>
          <p:spPr>
            <a:xfrm>
              <a:off x="7426534" y="1198411"/>
              <a:ext cx="4010525" cy="90024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lgn="just">
                <a:buClr>
                  <a:srgbClr val="00B050"/>
                </a:buClr>
                <a:buFont typeface="Wingdings" panose="05000000000000000000" pitchFamily="2" charset="2"/>
                <a:buChar char="§"/>
              </a:pPr>
              <a:r>
                <a:rPr lang="fr-FR" sz="1050" dirty="0"/>
                <a:t>On crée un pipeline pour le modèle Random Forest </a:t>
              </a:r>
              <a:r>
                <a:rPr lang="fr-FR" sz="1050" dirty="0" err="1"/>
                <a:t>Regressor</a:t>
              </a:r>
              <a:r>
                <a:rPr lang="fr-FR" sz="1050" dirty="0"/>
                <a:t> avec l'étape d'encodage de la variable cible "</a:t>
              </a:r>
              <a:r>
                <a:rPr lang="fr-FR" sz="1050" dirty="0" err="1"/>
                <a:t>PrimaryPropertyType</a:t>
              </a:r>
              <a:r>
                <a:rPr lang="fr-FR" sz="1050" dirty="0"/>
                <a:t>" à l'aide de </a:t>
              </a:r>
              <a:r>
                <a:rPr lang="fr-FR" sz="1050" dirty="0" err="1"/>
                <a:t>TargetEncoder</a:t>
              </a:r>
              <a:r>
                <a:rPr lang="fr-FR" sz="1050" dirty="0"/>
                <a:t> pour simplifier le processus de modélisation et d'optimisation des hyperparamètres</a:t>
              </a:r>
            </a:p>
          </p:txBody>
        </p:sp>
        <p:cxnSp>
          <p:nvCxnSpPr>
            <p:cNvPr id="44" name="Connecteur droit avec flèche 43">
              <a:extLst>
                <a:ext uri="{FF2B5EF4-FFF2-40B4-BE49-F238E27FC236}">
                  <a16:creationId xmlns:a16="http://schemas.microsoft.com/office/drawing/2014/main" id="{C68DE0E9-ACFF-CF36-A1F6-2BCA6EAE2995}"/>
                </a:ext>
              </a:extLst>
            </p:cNvPr>
            <p:cNvCxnSpPr>
              <a:cxnSpLocks/>
              <a:endCxn id="41" idx="1"/>
            </p:cNvCxnSpPr>
            <p:nvPr/>
          </p:nvCxnSpPr>
          <p:spPr>
            <a:xfrm>
              <a:off x="4073733" y="1626105"/>
              <a:ext cx="3352801" cy="22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8" name="Image 7">
            <a:extLst>
              <a:ext uri="{FF2B5EF4-FFF2-40B4-BE49-F238E27FC236}">
                <a16:creationId xmlns:a16="http://schemas.microsoft.com/office/drawing/2014/main" id="{150D3B28-4A5B-E9FF-DC3C-EE0424F45A1F}"/>
              </a:ext>
            </a:extLst>
          </p:cNvPr>
          <p:cNvPicPr>
            <a:picLocks noChangeAspect="1"/>
          </p:cNvPicPr>
          <p:nvPr/>
        </p:nvPicPr>
        <p:blipFill>
          <a:blip r:embed="rId4"/>
          <a:stretch>
            <a:fillRect/>
          </a:stretch>
        </p:blipFill>
        <p:spPr>
          <a:xfrm>
            <a:off x="964102" y="1576710"/>
            <a:ext cx="3036142" cy="650974"/>
          </a:xfrm>
          <a:prstGeom prst="rect">
            <a:avLst/>
          </a:prstGeom>
        </p:spPr>
      </p:pic>
      <p:pic>
        <p:nvPicPr>
          <p:cNvPr id="14" name="Image 13">
            <a:extLst>
              <a:ext uri="{FF2B5EF4-FFF2-40B4-BE49-F238E27FC236}">
                <a16:creationId xmlns:a16="http://schemas.microsoft.com/office/drawing/2014/main" id="{5F1F69AD-403F-B3CF-A2D2-9946E70ADE3F}"/>
              </a:ext>
            </a:extLst>
          </p:cNvPr>
          <p:cNvPicPr>
            <a:picLocks noChangeAspect="1"/>
          </p:cNvPicPr>
          <p:nvPr/>
        </p:nvPicPr>
        <p:blipFill>
          <a:blip r:embed="rId5"/>
          <a:stretch>
            <a:fillRect/>
          </a:stretch>
        </p:blipFill>
        <p:spPr>
          <a:xfrm>
            <a:off x="964103" y="2351370"/>
            <a:ext cx="2440834" cy="954863"/>
          </a:xfrm>
          <a:prstGeom prst="rect">
            <a:avLst/>
          </a:prstGeom>
        </p:spPr>
      </p:pic>
      <p:pic>
        <p:nvPicPr>
          <p:cNvPr id="21" name="Image 20">
            <a:extLst>
              <a:ext uri="{FF2B5EF4-FFF2-40B4-BE49-F238E27FC236}">
                <a16:creationId xmlns:a16="http://schemas.microsoft.com/office/drawing/2014/main" id="{EAB9E273-9103-222A-E669-E98F58EB2353}"/>
              </a:ext>
            </a:extLst>
          </p:cNvPr>
          <p:cNvPicPr>
            <a:picLocks noChangeAspect="1"/>
          </p:cNvPicPr>
          <p:nvPr/>
        </p:nvPicPr>
        <p:blipFill>
          <a:blip r:embed="rId6"/>
          <a:stretch>
            <a:fillRect/>
          </a:stretch>
        </p:blipFill>
        <p:spPr>
          <a:xfrm>
            <a:off x="964102" y="3429566"/>
            <a:ext cx="3858971" cy="760402"/>
          </a:xfrm>
          <a:prstGeom prst="rect">
            <a:avLst/>
          </a:prstGeom>
        </p:spPr>
      </p:pic>
      <p:pic>
        <p:nvPicPr>
          <p:cNvPr id="28" name="Image 27">
            <a:extLst>
              <a:ext uri="{FF2B5EF4-FFF2-40B4-BE49-F238E27FC236}">
                <a16:creationId xmlns:a16="http://schemas.microsoft.com/office/drawing/2014/main" id="{A411F48E-0F09-624D-B837-F36313B318F6}"/>
              </a:ext>
            </a:extLst>
          </p:cNvPr>
          <p:cNvPicPr>
            <a:picLocks noChangeAspect="1"/>
          </p:cNvPicPr>
          <p:nvPr/>
        </p:nvPicPr>
        <p:blipFill>
          <a:blip r:embed="rId7"/>
          <a:stretch>
            <a:fillRect/>
          </a:stretch>
        </p:blipFill>
        <p:spPr>
          <a:xfrm>
            <a:off x="964102" y="4323955"/>
            <a:ext cx="2032104" cy="368319"/>
          </a:xfrm>
          <a:prstGeom prst="rect">
            <a:avLst/>
          </a:prstGeom>
        </p:spPr>
      </p:pic>
      <p:pic>
        <p:nvPicPr>
          <p:cNvPr id="30" name="Image 29">
            <a:extLst>
              <a:ext uri="{FF2B5EF4-FFF2-40B4-BE49-F238E27FC236}">
                <a16:creationId xmlns:a16="http://schemas.microsoft.com/office/drawing/2014/main" id="{C009CA36-47B1-43CB-43D7-6544E904F325}"/>
              </a:ext>
            </a:extLst>
          </p:cNvPr>
          <p:cNvPicPr>
            <a:picLocks noChangeAspect="1"/>
          </p:cNvPicPr>
          <p:nvPr/>
        </p:nvPicPr>
        <p:blipFill>
          <a:blip r:embed="rId8"/>
          <a:stretch>
            <a:fillRect/>
          </a:stretch>
        </p:blipFill>
        <p:spPr>
          <a:xfrm>
            <a:off x="964102" y="4826261"/>
            <a:ext cx="2476627" cy="355618"/>
          </a:xfrm>
          <a:prstGeom prst="rect">
            <a:avLst/>
          </a:prstGeom>
        </p:spPr>
      </p:pic>
      <p:sp>
        <p:nvSpPr>
          <p:cNvPr id="31" name="Espace réservé du pied de page 30">
            <a:extLst>
              <a:ext uri="{FF2B5EF4-FFF2-40B4-BE49-F238E27FC236}">
                <a16:creationId xmlns:a16="http://schemas.microsoft.com/office/drawing/2014/main" id="{4416A9CE-0ED7-5580-866D-B2DBBFF71CDA}"/>
              </a:ext>
            </a:extLst>
          </p:cNvPr>
          <p:cNvSpPr>
            <a:spLocks noGrp="1"/>
          </p:cNvSpPr>
          <p:nvPr>
            <p:ph type="ftr" sz="quarter" idx="12"/>
          </p:nvPr>
        </p:nvSpPr>
        <p:spPr/>
        <p:txBody>
          <a:bodyPr/>
          <a:lstStyle/>
          <a:p>
            <a:pPr rtl="0"/>
            <a:r>
              <a:rPr lang="fr-FR" noProof="0"/>
              <a:t>Alpha Oumar DIALLO</a:t>
            </a:r>
          </a:p>
        </p:txBody>
      </p:sp>
    </p:spTree>
    <p:extLst>
      <p:ext uri="{BB962C8B-B14F-4D97-AF65-F5344CB8AC3E}">
        <p14:creationId xmlns:p14="http://schemas.microsoft.com/office/powerpoint/2010/main" val="1798767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39F8C9C-D312-D7D2-DED4-B22F90A8C242}"/>
              </a:ext>
            </a:extLst>
          </p:cNvPr>
          <p:cNvSpPr/>
          <p:nvPr/>
        </p:nvSpPr>
        <p:spPr>
          <a:xfrm>
            <a:off x="841248" y="1443800"/>
            <a:ext cx="5923550" cy="3753840"/>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23FB4D5-DA14-4F29-9320-2DE0A6B571B9}"/>
              </a:ext>
            </a:extLst>
          </p:cNvPr>
          <p:cNvSpPr>
            <a:spLocks noGrp="1"/>
          </p:cNvSpPr>
          <p:nvPr>
            <p:ph type="title"/>
          </p:nvPr>
        </p:nvSpPr>
        <p:spPr>
          <a:xfrm>
            <a:off x="776833" y="494167"/>
            <a:ext cx="9955584" cy="432000"/>
          </a:xfrm>
        </p:spPr>
        <p:txBody>
          <a:bodyPr rtlCol="0"/>
          <a:lstStyle/>
          <a:p>
            <a:pPr rtl="0"/>
            <a:r>
              <a:rPr lang="fr-FR" sz="2400" dirty="0"/>
              <a:t>Modèle non-Linéaire : XGB </a:t>
            </a:r>
            <a:r>
              <a:rPr lang="fr-FR" sz="2400" dirty="0" err="1"/>
              <a:t>Regressor</a:t>
            </a:r>
            <a:endParaRPr lang="fr-FR" sz="2400" dirty="0"/>
          </a:p>
        </p:txBody>
      </p:sp>
      <p:pic>
        <p:nvPicPr>
          <p:cNvPr id="17" name="Image 16">
            <a:extLst>
              <a:ext uri="{FF2B5EF4-FFF2-40B4-BE49-F238E27FC236}">
                <a16:creationId xmlns:a16="http://schemas.microsoft.com/office/drawing/2014/main" id="{636A0643-5039-82C3-E9C5-EB172BA2DFE9}"/>
              </a:ext>
            </a:extLst>
          </p:cNvPr>
          <p:cNvPicPr>
            <a:picLocks noChangeAspect="1"/>
          </p:cNvPicPr>
          <p:nvPr/>
        </p:nvPicPr>
        <p:blipFill>
          <a:blip r:embed="rId3"/>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cxnSp>
        <p:nvCxnSpPr>
          <p:cNvPr id="3" name="Connecteur droit 2" descr="Séparateur de diapositive">
            <a:extLst>
              <a:ext uri="{FF2B5EF4-FFF2-40B4-BE49-F238E27FC236}">
                <a16:creationId xmlns:a16="http://schemas.microsoft.com/office/drawing/2014/main" id="{32B76B6C-9E17-BB96-DBFC-290480E48C11}"/>
              </a:ext>
              <a:ext uri="{C183D7F6-B498-43B3-948B-1728B52AA6E4}">
                <adec:decorative xmlns:adec="http://schemas.microsoft.com/office/drawing/2017/decorative" val="1"/>
              </a:ext>
            </a:extLst>
          </p:cNvPr>
          <p:cNvCxnSpPr>
            <a:cxnSpLocks/>
          </p:cNvCxnSpPr>
          <p:nvPr/>
        </p:nvCxnSpPr>
        <p:spPr>
          <a:xfrm>
            <a:off x="841248" y="1026464"/>
            <a:ext cx="368751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descr="Séparateur de diapositive">
            <a:extLst>
              <a:ext uri="{FF2B5EF4-FFF2-40B4-BE49-F238E27FC236}">
                <a16:creationId xmlns:a16="http://schemas.microsoft.com/office/drawing/2014/main" id="{566735B2-BC20-98EA-1F92-2C04BA9445AF}"/>
              </a:ext>
              <a:ext uri="{C183D7F6-B498-43B3-948B-1728B52AA6E4}">
                <adec:decorative xmlns:adec="http://schemas.microsoft.com/office/drawing/2017/decorative" val="1"/>
              </a:ext>
            </a:extLst>
          </p:cNvPr>
          <p:cNvCxnSpPr>
            <a:cxnSpLocks/>
          </p:cNvCxnSpPr>
          <p:nvPr/>
        </p:nvCxnSpPr>
        <p:spPr>
          <a:xfrm>
            <a:off x="6096000" y="2651404"/>
            <a:ext cx="0" cy="155519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B4B88924-868E-4E9C-80DE-3EECC0B5D8DE}"/>
              </a:ext>
            </a:extLst>
          </p:cNvPr>
          <p:cNvSpPr txBox="1"/>
          <p:nvPr/>
        </p:nvSpPr>
        <p:spPr>
          <a:xfrm>
            <a:off x="9687233" y="2779827"/>
            <a:ext cx="1613194" cy="954107"/>
          </a:xfrm>
          <a:prstGeom prst="rect">
            <a:avLst/>
          </a:prstGeom>
          <a:noFill/>
        </p:spPr>
        <p:txBody>
          <a:bodyPr wrap="square" rtlCol="0">
            <a:spAutoFit/>
          </a:bodyPr>
          <a:lstStyle/>
          <a:p>
            <a:pPr algn="ctr"/>
            <a:r>
              <a:rPr lang="fr-FR" sz="1400" b="1" dirty="0">
                <a:solidFill>
                  <a:schemeClr val="bg1"/>
                </a:solidFill>
              </a:rPr>
              <a:t>Comparaison des modèles sur la RMSE de validation</a:t>
            </a:r>
          </a:p>
        </p:txBody>
      </p:sp>
      <p:sp>
        <p:nvSpPr>
          <p:cNvPr id="40" name="ZoneTexte 39">
            <a:extLst>
              <a:ext uri="{FF2B5EF4-FFF2-40B4-BE49-F238E27FC236}">
                <a16:creationId xmlns:a16="http://schemas.microsoft.com/office/drawing/2014/main" id="{5A45FFD3-C5D0-42E6-058F-504F6AC94052}"/>
              </a:ext>
            </a:extLst>
          </p:cNvPr>
          <p:cNvSpPr txBox="1"/>
          <p:nvPr/>
        </p:nvSpPr>
        <p:spPr>
          <a:xfrm>
            <a:off x="7402195" y="1115029"/>
            <a:ext cx="3898232" cy="27699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200" dirty="0"/>
              <a:t>Pour notre modélisation, le format est le suivant :</a:t>
            </a:r>
          </a:p>
        </p:txBody>
      </p:sp>
      <p:grpSp>
        <p:nvGrpSpPr>
          <p:cNvPr id="46" name="Groupe 45">
            <a:extLst>
              <a:ext uri="{FF2B5EF4-FFF2-40B4-BE49-F238E27FC236}">
                <a16:creationId xmlns:a16="http://schemas.microsoft.com/office/drawing/2014/main" id="{CA925F4E-275F-5228-B735-2F5F8EDAD466}"/>
              </a:ext>
            </a:extLst>
          </p:cNvPr>
          <p:cNvGrpSpPr/>
          <p:nvPr/>
        </p:nvGrpSpPr>
        <p:grpSpPr>
          <a:xfrm>
            <a:off x="4823074" y="3728470"/>
            <a:ext cx="6523293" cy="1164088"/>
            <a:chOff x="4918739" y="2205863"/>
            <a:chExt cx="6523293" cy="1164088"/>
          </a:xfrm>
        </p:grpSpPr>
        <p:sp>
          <p:nvSpPr>
            <p:cNvPr id="45" name="ZoneTexte 44">
              <a:extLst>
                <a:ext uri="{FF2B5EF4-FFF2-40B4-BE49-F238E27FC236}">
                  <a16:creationId xmlns:a16="http://schemas.microsoft.com/office/drawing/2014/main" id="{7803F57D-82AC-86E8-7C66-356084D40B6E}"/>
                </a:ext>
              </a:extLst>
            </p:cNvPr>
            <p:cNvSpPr txBox="1"/>
            <p:nvPr/>
          </p:nvSpPr>
          <p:spPr>
            <a:xfrm>
              <a:off x="7426534" y="2354288"/>
              <a:ext cx="4015498" cy="1015663"/>
            </a:xfrm>
            <a:prstGeom prst="rect">
              <a:avLst/>
            </a:prstGeom>
            <a:noFill/>
            <a:ln>
              <a:solidFill>
                <a:schemeClr val="accent6">
                  <a:lumMod val="50000"/>
                </a:schemeClr>
              </a:solidFill>
            </a:ln>
          </p:spPr>
          <p:txBody>
            <a:bodyPr wrap="square" rtlCol="0">
              <a:spAutoFit/>
            </a:bodyPr>
            <a:lstStyle/>
            <a:p>
              <a:pPr marL="171450" indent="-171450" algn="just">
                <a:buClr>
                  <a:schemeClr val="accent6">
                    <a:lumMod val="50000"/>
                  </a:schemeClr>
                </a:buClr>
                <a:buFont typeface="Wingdings" panose="05000000000000000000" pitchFamily="2" charset="2"/>
                <a:buChar char="§"/>
              </a:pPr>
              <a:r>
                <a:rPr lang="fr-FR" sz="1000" dirty="0"/>
                <a:t>Ce code crée un objet </a:t>
              </a:r>
              <a:r>
                <a:rPr lang="fr-FR" sz="1000" dirty="0" err="1"/>
                <a:t>RandomizedSearchCV</a:t>
              </a:r>
              <a:r>
                <a:rPr lang="fr-FR" sz="1000" dirty="0"/>
                <a:t> pour optimiser les paramètres de mon modèle de pipeline, en utilisant une recherche aléatoire avec 10 itérations, en évaluant le modèle avec plusieurs métriques et choisissant le meilleur modèle en fonction de la métrique "</a:t>
              </a:r>
              <a:r>
                <a:rPr lang="fr-FR" sz="1000" dirty="0" err="1"/>
                <a:t>mse</a:t>
              </a:r>
              <a:r>
                <a:rPr lang="fr-FR" sz="1000" dirty="0"/>
                <a:t>", avec une validation croisée à 5 plis et une parallélisation sur tous les cœurs disponibles sur ma machine.</a:t>
              </a:r>
            </a:p>
          </p:txBody>
        </p:sp>
        <p:cxnSp>
          <p:nvCxnSpPr>
            <p:cNvPr id="47" name="Connecteur droit avec flèche 46">
              <a:extLst>
                <a:ext uri="{FF2B5EF4-FFF2-40B4-BE49-F238E27FC236}">
                  <a16:creationId xmlns:a16="http://schemas.microsoft.com/office/drawing/2014/main" id="{C3D6C023-5E03-FBC5-FA62-C7EE33838248}"/>
                </a:ext>
              </a:extLst>
            </p:cNvPr>
            <p:cNvCxnSpPr>
              <a:cxnSpLocks/>
              <a:stCxn id="16" idx="3"/>
              <a:endCxn id="45" idx="1"/>
            </p:cNvCxnSpPr>
            <p:nvPr/>
          </p:nvCxnSpPr>
          <p:spPr>
            <a:xfrm>
              <a:off x="4918739" y="2205863"/>
              <a:ext cx="2507795" cy="656257"/>
            </a:xfrm>
            <a:prstGeom prst="straightConnector1">
              <a:avLst/>
            </a:prstGeom>
            <a:ln>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p:grpSp>
      <p:grpSp>
        <p:nvGrpSpPr>
          <p:cNvPr id="49" name="Groupe 48">
            <a:extLst>
              <a:ext uri="{FF2B5EF4-FFF2-40B4-BE49-F238E27FC236}">
                <a16:creationId xmlns:a16="http://schemas.microsoft.com/office/drawing/2014/main" id="{75FCD53F-07D7-DF92-C7AC-6D2C356732C0}"/>
              </a:ext>
            </a:extLst>
          </p:cNvPr>
          <p:cNvGrpSpPr/>
          <p:nvPr/>
        </p:nvGrpSpPr>
        <p:grpSpPr>
          <a:xfrm>
            <a:off x="3404938" y="2215145"/>
            <a:ext cx="7942536" cy="1477328"/>
            <a:chOff x="3499496" y="3285190"/>
            <a:chExt cx="7942536" cy="1477328"/>
          </a:xfrm>
        </p:grpSpPr>
        <p:sp>
          <p:nvSpPr>
            <p:cNvPr id="48" name="ZoneTexte 47">
              <a:extLst>
                <a:ext uri="{FF2B5EF4-FFF2-40B4-BE49-F238E27FC236}">
                  <a16:creationId xmlns:a16="http://schemas.microsoft.com/office/drawing/2014/main" id="{7F8A2C63-0309-D263-EA33-ECB1D852BD42}"/>
                </a:ext>
              </a:extLst>
            </p:cNvPr>
            <p:cNvSpPr txBox="1"/>
            <p:nvPr/>
          </p:nvSpPr>
          <p:spPr>
            <a:xfrm>
              <a:off x="7426534" y="3285190"/>
              <a:ext cx="4015498" cy="1477328"/>
            </a:xfrm>
            <a:prstGeom prst="rect">
              <a:avLst/>
            </a:prstGeom>
            <a:noFill/>
            <a:ln>
              <a:solidFill>
                <a:srgbClr val="7030A0"/>
              </a:solidFill>
            </a:ln>
          </p:spPr>
          <p:txBody>
            <a:bodyPr wrap="square" rtlCol="0">
              <a:spAutoFit/>
            </a:bodyPr>
            <a:lstStyle/>
            <a:p>
              <a:pPr marL="171450" indent="-171450" algn="just">
                <a:buClr>
                  <a:schemeClr val="accent3">
                    <a:lumMod val="75000"/>
                  </a:schemeClr>
                </a:buClr>
                <a:buFont typeface="Wingdings" panose="05000000000000000000" pitchFamily="2" charset="2"/>
                <a:buChar char="§"/>
              </a:pPr>
              <a:r>
                <a:rPr lang="fr-FR" sz="1000" dirty="0"/>
                <a:t>Le code crée un dictionnaire d'hyperparamètres pour un modèle de régression </a:t>
              </a:r>
              <a:r>
                <a:rPr lang="fr-FR" sz="1000" dirty="0" err="1"/>
                <a:t>XGBoost</a:t>
              </a:r>
              <a:r>
                <a:rPr lang="fr-FR" sz="1000" dirty="0"/>
                <a:t>, qui peut être utilisé pour optimiser les performances du modèle et  de mieux s'adapter aux données d'entraînement.</a:t>
              </a:r>
            </a:p>
            <a:p>
              <a:pPr marL="171450" indent="-171450" algn="just">
                <a:buClr>
                  <a:schemeClr val="accent3">
                    <a:lumMod val="75000"/>
                  </a:schemeClr>
                </a:buClr>
                <a:buFont typeface="Wingdings" panose="05000000000000000000" pitchFamily="2" charset="2"/>
                <a:buChar char="§"/>
              </a:pPr>
              <a:endParaRPr lang="fr-FR" sz="1000" dirty="0"/>
            </a:p>
            <a:p>
              <a:pPr marL="180975" algn="just">
                <a:buClr>
                  <a:schemeClr val="accent3">
                    <a:lumMod val="75000"/>
                  </a:schemeClr>
                </a:buClr>
              </a:pPr>
              <a:r>
                <a:rPr lang="fr-FR" sz="1000" dirty="0"/>
                <a:t>Les hyperparamètres à optimiser incluent le nombre d'estimateurs, la profondeur maximale de l'arbre, le taux d'apprentissage, la fraction d'échantillons à utiliser pour chaque arbre et la fraction de caractéristiques à utiliser pour chaque arbre.</a:t>
              </a:r>
            </a:p>
          </p:txBody>
        </p:sp>
        <p:cxnSp>
          <p:nvCxnSpPr>
            <p:cNvPr id="50" name="Connecteur droit avec flèche 49">
              <a:extLst>
                <a:ext uri="{FF2B5EF4-FFF2-40B4-BE49-F238E27FC236}">
                  <a16:creationId xmlns:a16="http://schemas.microsoft.com/office/drawing/2014/main" id="{DB3568ED-1B5E-1EBF-6A50-932F5C331E3B}"/>
                </a:ext>
              </a:extLst>
            </p:cNvPr>
            <p:cNvCxnSpPr>
              <a:cxnSpLocks/>
            </p:cNvCxnSpPr>
            <p:nvPr/>
          </p:nvCxnSpPr>
          <p:spPr>
            <a:xfrm flipV="1">
              <a:off x="3499496" y="3416932"/>
              <a:ext cx="3925344" cy="43294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e 42">
            <a:extLst>
              <a:ext uri="{FF2B5EF4-FFF2-40B4-BE49-F238E27FC236}">
                <a16:creationId xmlns:a16="http://schemas.microsoft.com/office/drawing/2014/main" id="{B0C7B0E9-0D94-A222-05DF-4655FBFC2F3F}"/>
              </a:ext>
            </a:extLst>
          </p:cNvPr>
          <p:cNvGrpSpPr/>
          <p:nvPr/>
        </p:nvGrpSpPr>
        <p:grpSpPr>
          <a:xfrm>
            <a:off x="4668253" y="1463164"/>
            <a:ext cx="6677526" cy="577081"/>
            <a:chOff x="4759533" y="1198411"/>
            <a:chExt cx="6677526" cy="577081"/>
          </a:xfrm>
        </p:grpSpPr>
        <p:sp>
          <p:nvSpPr>
            <p:cNvPr id="41" name="ZoneTexte 40">
              <a:extLst>
                <a:ext uri="{FF2B5EF4-FFF2-40B4-BE49-F238E27FC236}">
                  <a16:creationId xmlns:a16="http://schemas.microsoft.com/office/drawing/2014/main" id="{EE97A182-2D42-C60D-02B1-BF196B3E212B}"/>
                </a:ext>
              </a:extLst>
            </p:cNvPr>
            <p:cNvSpPr txBox="1"/>
            <p:nvPr/>
          </p:nvSpPr>
          <p:spPr>
            <a:xfrm>
              <a:off x="7426534" y="1198411"/>
              <a:ext cx="4010525" cy="577081"/>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lgn="just">
                <a:buClr>
                  <a:srgbClr val="00B050"/>
                </a:buClr>
                <a:buFont typeface="Wingdings" panose="05000000000000000000" pitchFamily="2" charset="2"/>
                <a:buChar char="§"/>
              </a:pPr>
              <a:r>
                <a:rPr lang="fr-FR" sz="1050" dirty="0"/>
                <a:t>On crée un pipeline de régression qui utilise </a:t>
              </a:r>
              <a:r>
                <a:rPr lang="fr-FR" sz="1050" dirty="0" err="1"/>
                <a:t>TargetEncoder</a:t>
              </a:r>
              <a:r>
                <a:rPr lang="fr-FR" sz="1050" dirty="0"/>
                <a:t> pour encoder la variable cible '</a:t>
              </a:r>
              <a:r>
                <a:rPr lang="fr-FR" sz="1050" dirty="0" err="1"/>
                <a:t>PrimaryPropertyType</a:t>
              </a:r>
              <a:r>
                <a:rPr lang="fr-FR" sz="1050" dirty="0"/>
                <a:t>' et </a:t>
              </a:r>
              <a:r>
                <a:rPr lang="fr-FR" sz="1050" dirty="0" err="1"/>
                <a:t>XGBRegressor</a:t>
              </a:r>
              <a:r>
                <a:rPr lang="fr-FR" sz="1050" dirty="0"/>
                <a:t> pour effectuer la régression à l'aide de l'algorithme </a:t>
              </a:r>
              <a:r>
                <a:rPr lang="fr-FR" sz="1050" dirty="0" err="1"/>
                <a:t>XGBoost</a:t>
              </a:r>
              <a:r>
                <a:rPr lang="fr-FR" sz="1050" dirty="0"/>
                <a:t>.</a:t>
              </a:r>
            </a:p>
          </p:txBody>
        </p:sp>
        <p:cxnSp>
          <p:nvCxnSpPr>
            <p:cNvPr id="44" name="Connecteur droit avec flèche 43">
              <a:extLst>
                <a:ext uri="{FF2B5EF4-FFF2-40B4-BE49-F238E27FC236}">
                  <a16:creationId xmlns:a16="http://schemas.microsoft.com/office/drawing/2014/main" id="{C68DE0E9-ACFF-CF36-A1F6-2BCA6EAE2995}"/>
                </a:ext>
              </a:extLst>
            </p:cNvPr>
            <p:cNvCxnSpPr>
              <a:cxnSpLocks/>
              <a:endCxn id="41" idx="1"/>
            </p:cNvCxnSpPr>
            <p:nvPr/>
          </p:nvCxnSpPr>
          <p:spPr>
            <a:xfrm flipV="1">
              <a:off x="4759533" y="1486952"/>
              <a:ext cx="2667001" cy="143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 name="Image 4">
            <a:extLst>
              <a:ext uri="{FF2B5EF4-FFF2-40B4-BE49-F238E27FC236}">
                <a16:creationId xmlns:a16="http://schemas.microsoft.com/office/drawing/2014/main" id="{9B67783F-96A6-B340-51EC-ABD03609F100}"/>
              </a:ext>
            </a:extLst>
          </p:cNvPr>
          <p:cNvPicPr>
            <a:picLocks noChangeAspect="1"/>
          </p:cNvPicPr>
          <p:nvPr/>
        </p:nvPicPr>
        <p:blipFill>
          <a:blip r:embed="rId4"/>
          <a:stretch>
            <a:fillRect/>
          </a:stretch>
        </p:blipFill>
        <p:spPr>
          <a:xfrm>
            <a:off x="964102" y="1568371"/>
            <a:ext cx="3704151" cy="633177"/>
          </a:xfrm>
          <a:prstGeom prst="rect">
            <a:avLst/>
          </a:prstGeom>
        </p:spPr>
      </p:pic>
      <p:pic>
        <p:nvPicPr>
          <p:cNvPr id="12" name="Image 11">
            <a:extLst>
              <a:ext uri="{FF2B5EF4-FFF2-40B4-BE49-F238E27FC236}">
                <a16:creationId xmlns:a16="http://schemas.microsoft.com/office/drawing/2014/main" id="{180E9B83-14CA-C791-4807-BEC49E757A8F}"/>
              </a:ext>
            </a:extLst>
          </p:cNvPr>
          <p:cNvPicPr>
            <a:picLocks noChangeAspect="1"/>
          </p:cNvPicPr>
          <p:nvPr/>
        </p:nvPicPr>
        <p:blipFill>
          <a:blip r:embed="rId5"/>
          <a:stretch>
            <a:fillRect/>
          </a:stretch>
        </p:blipFill>
        <p:spPr>
          <a:xfrm>
            <a:off x="965853" y="2334668"/>
            <a:ext cx="2444363" cy="907632"/>
          </a:xfrm>
          <a:prstGeom prst="rect">
            <a:avLst/>
          </a:prstGeom>
        </p:spPr>
      </p:pic>
      <p:pic>
        <p:nvPicPr>
          <p:cNvPr id="16" name="Image 15">
            <a:extLst>
              <a:ext uri="{FF2B5EF4-FFF2-40B4-BE49-F238E27FC236}">
                <a16:creationId xmlns:a16="http://schemas.microsoft.com/office/drawing/2014/main" id="{816F9698-5FCF-E2BD-5108-F6B08949913A}"/>
              </a:ext>
            </a:extLst>
          </p:cNvPr>
          <p:cNvPicPr>
            <a:picLocks noChangeAspect="1"/>
          </p:cNvPicPr>
          <p:nvPr/>
        </p:nvPicPr>
        <p:blipFill>
          <a:blip r:embed="rId6"/>
          <a:stretch>
            <a:fillRect/>
          </a:stretch>
        </p:blipFill>
        <p:spPr>
          <a:xfrm>
            <a:off x="958880" y="3375421"/>
            <a:ext cx="3864194" cy="706098"/>
          </a:xfrm>
          <a:prstGeom prst="rect">
            <a:avLst/>
          </a:prstGeom>
        </p:spPr>
      </p:pic>
      <p:pic>
        <p:nvPicPr>
          <p:cNvPr id="24" name="Image 23">
            <a:extLst>
              <a:ext uri="{FF2B5EF4-FFF2-40B4-BE49-F238E27FC236}">
                <a16:creationId xmlns:a16="http://schemas.microsoft.com/office/drawing/2014/main" id="{375EAA0E-9E31-18E7-8DBA-479BA3C77BEA}"/>
              </a:ext>
            </a:extLst>
          </p:cNvPr>
          <p:cNvPicPr>
            <a:picLocks noChangeAspect="1"/>
          </p:cNvPicPr>
          <p:nvPr/>
        </p:nvPicPr>
        <p:blipFill>
          <a:blip r:embed="rId7"/>
          <a:stretch>
            <a:fillRect/>
          </a:stretch>
        </p:blipFill>
        <p:spPr>
          <a:xfrm>
            <a:off x="960406" y="4214640"/>
            <a:ext cx="2425825" cy="342918"/>
          </a:xfrm>
          <a:prstGeom prst="rect">
            <a:avLst/>
          </a:prstGeom>
        </p:spPr>
      </p:pic>
      <p:pic>
        <p:nvPicPr>
          <p:cNvPr id="26" name="Image 25">
            <a:extLst>
              <a:ext uri="{FF2B5EF4-FFF2-40B4-BE49-F238E27FC236}">
                <a16:creationId xmlns:a16="http://schemas.microsoft.com/office/drawing/2014/main" id="{1F73ECDD-4CE2-7F4E-22ED-E0DB7BB07B82}"/>
              </a:ext>
            </a:extLst>
          </p:cNvPr>
          <p:cNvPicPr>
            <a:picLocks noChangeAspect="1"/>
          </p:cNvPicPr>
          <p:nvPr/>
        </p:nvPicPr>
        <p:blipFill>
          <a:blip r:embed="rId8"/>
          <a:stretch>
            <a:fillRect/>
          </a:stretch>
        </p:blipFill>
        <p:spPr>
          <a:xfrm>
            <a:off x="965853" y="4690679"/>
            <a:ext cx="2521080" cy="361969"/>
          </a:xfrm>
          <a:prstGeom prst="rect">
            <a:avLst/>
          </a:prstGeom>
        </p:spPr>
      </p:pic>
      <p:sp>
        <p:nvSpPr>
          <p:cNvPr id="27" name="Espace réservé du pied de page 26">
            <a:extLst>
              <a:ext uri="{FF2B5EF4-FFF2-40B4-BE49-F238E27FC236}">
                <a16:creationId xmlns:a16="http://schemas.microsoft.com/office/drawing/2014/main" id="{1641B215-396D-0A36-8A5C-735A40B678E8}"/>
              </a:ext>
            </a:extLst>
          </p:cNvPr>
          <p:cNvSpPr>
            <a:spLocks noGrp="1"/>
          </p:cNvSpPr>
          <p:nvPr>
            <p:ph type="ftr" sz="quarter" idx="12"/>
          </p:nvPr>
        </p:nvSpPr>
        <p:spPr/>
        <p:txBody>
          <a:bodyPr/>
          <a:lstStyle/>
          <a:p>
            <a:pPr rtl="0"/>
            <a:r>
              <a:rPr lang="fr-FR" noProof="0"/>
              <a:t>Alpha Oumar DIALLO</a:t>
            </a:r>
          </a:p>
        </p:txBody>
      </p:sp>
    </p:spTree>
    <p:extLst>
      <p:ext uri="{BB962C8B-B14F-4D97-AF65-F5344CB8AC3E}">
        <p14:creationId xmlns:p14="http://schemas.microsoft.com/office/powerpoint/2010/main" val="3003928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9" name="Espace réservé pour une image  8" descr="Une image contenant texte, personne, intérieur&#10;&#10;Description générée automatiquement">
            <a:extLst>
              <a:ext uri="{FF2B5EF4-FFF2-40B4-BE49-F238E27FC236}">
                <a16:creationId xmlns:a16="http://schemas.microsoft.com/office/drawing/2014/main" id="{D5F98CF8-DD86-4AB4-E52D-26E6E0E3603E}"/>
              </a:ext>
            </a:extLst>
          </p:cNvPr>
          <p:cNvPicPr>
            <a:picLocks noGrp="1" noChangeAspect="1"/>
          </p:cNvPicPr>
          <p:nvPr>
            <p:ph type="pic" sz="quarter" idx="10"/>
          </p:nvPr>
        </p:nvPicPr>
        <p:blipFill rotWithShape="1">
          <a:blip r:embed="rId3"/>
          <a:srcRect l="9376" r="9376" b="14591"/>
          <a:stretch/>
        </p:blipFill>
        <p:spPr>
          <a:xfrm>
            <a:off x="0" y="0"/>
            <a:ext cx="9780588" cy="6803351"/>
          </a:xfrm>
        </p:spPr>
      </p:pic>
      <p:sp>
        <p:nvSpPr>
          <p:cNvPr id="3" name="Titre 2">
            <a:extLst>
              <a:ext uri="{FF2B5EF4-FFF2-40B4-BE49-F238E27FC236}">
                <a16:creationId xmlns:a16="http://schemas.microsoft.com/office/drawing/2014/main" id="{200B3D2B-613A-41BE-987D-E6A1324B456D}"/>
              </a:ext>
            </a:extLst>
          </p:cNvPr>
          <p:cNvSpPr>
            <a:spLocks noGrp="1"/>
          </p:cNvSpPr>
          <p:nvPr>
            <p:ph type="ctrTitle"/>
          </p:nvPr>
        </p:nvSpPr>
        <p:spPr>
          <a:xfrm>
            <a:off x="3404937" y="2811053"/>
            <a:ext cx="8787063" cy="1261295"/>
          </a:xfrm>
        </p:spPr>
        <p:txBody>
          <a:bodyPr rtlCol="0"/>
          <a:lstStyle/>
          <a:p>
            <a:pPr algn="ctr" rtl="0"/>
            <a:r>
              <a:rPr lang="fr-FR" sz="5400" dirty="0"/>
              <a:t>Sélection du meilleur modèle</a:t>
            </a:r>
          </a:p>
        </p:txBody>
      </p:sp>
      <p:pic>
        <p:nvPicPr>
          <p:cNvPr id="4" name="Image 3">
            <a:extLst>
              <a:ext uri="{FF2B5EF4-FFF2-40B4-BE49-F238E27FC236}">
                <a16:creationId xmlns:a16="http://schemas.microsoft.com/office/drawing/2014/main" id="{4F2CFA35-AEC3-C4EE-5324-22EC5C0918C9}"/>
              </a:ext>
            </a:extLst>
          </p:cNvPr>
          <p:cNvPicPr>
            <a:picLocks noChangeAspect="1"/>
          </p:cNvPicPr>
          <p:nvPr/>
        </p:nvPicPr>
        <p:blipFill>
          <a:blip r:embed="rId4"/>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44006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5F9D9A5D-D624-F45B-7F84-7866FD4E1476}"/>
              </a:ext>
            </a:extLst>
          </p:cNvPr>
          <p:cNvSpPr>
            <a:spLocks noGrp="1"/>
          </p:cNvSpPr>
          <p:nvPr>
            <p:ph type="ftr" sz="quarter" idx="12"/>
          </p:nvPr>
        </p:nvSpPr>
        <p:spPr/>
        <p:txBody>
          <a:bodyPr/>
          <a:lstStyle/>
          <a:p>
            <a:pPr rtl="0"/>
            <a:r>
              <a:rPr lang="fr-FR" noProof="0"/>
              <a:t>Alpha Oumar DIALLO</a:t>
            </a:r>
          </a:p>
        </p:txBody>
      </p:sp>
      <p:pic>
        <p:nvPicPr>
          <p:cNvPr id="15" name="Image 14">
            <a:extLst>
              <a:ext uri="{FF2B5EF4-FFF2-40B4-BE49-F238E27FC236}">
                <a16:creationId xmlns:a16="http://schemas.microsoft.com/office/drawing/2014/main" id="{19CFC8B7-86A2-DAAA-2278-D7BC451831E2}"/>
              </a:ext>
            </a:extLst>
          </p:cNvPr>
          <p:cNvPicPr>
            <a:picLocks noChangeAspect="1"/>
          </p:cNvPicPr>
          <p:nvPr/>
        </p:nvPicPr>
        <p:blipFill>
          <a:blip r:embed="rId2"/>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sp>
        <p:nvSpPr>
          <p:cNvPr id="16" name="Titre 1">
            <a:extLst>
              <a:ext uri="{FF2B5EF4-FFF2-40B4-BE49-F238E27FC236}">
                <a16:creationId xmlns:a16="http://schemas.microsoft.com/office/drawing/2014/main" id="{D88C650A-723A-63B4-B203-53C58E35DC48}"/>
              </a:ext>
            </a:extLst>
          </p:cNvPr>
          <p:cNvSpPr>
            <a:spLocks noGrp="1"/>
          </p:cNvSpPr>
          <p:nvPr>
            <p:ph type="title"/>
          </p:nvPr>
        </p:nvSpPr>
        <p:spPr>
          <a:xfrm>
            <a:off x="584400" y="584400"/>
            <a:ext cx="11340000" cy="432000"/>
          </a:xfrm>
        </p:spPr>
        <p:txBody>
          <a:bodyPr rtlCol="0"/>
          <a:lstStyle/>
          <a:p>
            <a:pPr rtl="0"/>
            <a:r>
              <a:rPr lang="fr-FR" sz="2400" dirty="0"/>
              <a:t>Analyse comparative des méthodes de prédiction linéaire et non-linéaire testées …</a:t>
            </a:r>
          </a:p>
        </p:txBody>
      </p:sp>
      <p:sp>
        <p:nvSpPr>
          <p:cNvPr id="18" name="Rectangle 11" descr="Bloc d’accentuation gauche">
            <a:extLst>
              <a:ext uri="{FF2B5EF4-FFF2-40B4-BE49-F238E27FC236}">
                <a16:creationId xmlns:a16="http://schemas.microsoft.com/office/drawing/2014/main" id="{3CC05AB7-7DBD-012F-C1FC-B2DB5BBA415D}"/>
              </a:ext>
              <a:ext uri="{C183D7F6-B498-43B3-948B-1728B52AA6E4}">
                <adec:decorative xmlns:adec="http://schemas.microsoft.com/office/drawing/2017/decorative" val="1"/>
              </a:ext>
            </a:extLst>
          </p:cNvPr>
          <p:cNvSpPr/>
          <p:nvPr/>
        </p:nvSpPr>
        <p:spPr>
          <a:xfrm>
            <a:off x="584200" y="1314254"/>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fr-FR"/>
          </a:p>
        </p:txBody>
      </p:sp>
      <p:sp>
        <p:nvSpPr>
          <p:cNvPr id="19" name="Espace réservé du texte 3">
            <a:extLst>
              <a:ext uri="{FF2B5EF4-FFF2-40B4-BE49-F238E27FC236}">
                <a16:creationId xmlns:a16="http://schemas.microsoft.com/office/drawing/2014/main" id="{AE4E3332-0E01-198A-1362-542499858059}"/>
              </a:ext>
            </a:extLst>
          </p:cNvPr>
          <p:cNvSpPr txBox="1">
            <a:spLocks/>
          </p:cNvSpPr>
          <p:nvPr/>
        </p:nvSpPr>
        <p:spPr>
          <a:xfrm>
            <a:off x="584400" y="1573172"/>
            <a:ext cx="5472000" cy="360000"/>
          </a:xfrm>
          <a:prstGeom prst="rect">
            <a:avLst/>
          </a:prstGeom>
        </p:spPr>
        <p:txBody>
          <a:bodyPr rtlCol="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Pour la consommation d’énergie</a:t>
            </a:r>
          </a:p>
        </p:txBody>
      </p:sp>
      <p:cxnSp>
        <p:nvCxnSpPr>
          <p:cNvPr id="21" name="Connecteur droit 20" descr="Séparateur de diapositive">
            <a:extLst>
              <a:ext uri="{FF2B5EF4-FFF2-40B4-BE49-F238E27FC236}">
                <a16:creationId xmlns:a16="http://schemas.microsoft.com/office/drawing/2014/main" id="{7CDB7769-0F7B-8927-6F48-EDFFB44FFB9D}"/>
              </a:ext>
              <a:ext uri="{C183D7F6-B498-43B3-948B-1728B52AA6E4}">
                <adec:decorative xmlns:adec="http://schemas.microsoft.com/office/drawing/2017/decorative" val="1"/>
              </a:ext>
            </a:extLst>
          </p:cNvPr>
          <p:cNvCxnSpPr>
            <a:cxnSpLocks/>
          </p:cNvCxnSpPr>
          <p:nvPr/>
        </p:nvCxnSpPr>
        <p:spPr>
          <a:xfrm flipH="1">
            <a:off x="5967665" y="1573172"/>
            <a:ext cx="0" cy="437752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2" name="Rectangle 12" descr="Barre d’accentuation droite&#10;">
            <a:extLst>
              <a:ext uri="{FF2B5EF4-FFF2-40B4-BE49-F238E27FC236}">
                <a16:creationId xmlns:a16="http://schemas.microsoft.com/office/drawing/2014/main" id="{10960CE6-B66C-38D4-B3AB-C23704665A11}"/>
              </a:ext>
              <a:ext uri="{C183D7F6-B498-43B3-948B-1728B52AA6E4}">
                <adec:decorative xmlns:adec="http://schemas.microsoft.com/office/drawing/2017/decorative" val="1"/>
              </a:ext>
            </a:extLst>
          </p:cNvPr>
          <p:cNvSpPr/>
          <p:nvPr/>
        </p:nvSpPr>
        <p:spPr>
          <a:xfrm>
            <a:off x="6452287" y="1314254"/>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fr-FR"/>
          </a:p>
        </p:txBody>
      </p:sp>
      <p:sp>
        <p:nvSpPr>
          <p:cNvPr id="23" name="Espace réservé du texte 5">
            <a:extLst>
              <a:ext uri="{FF2B5EF4-FFF2-40B4-BE49-F238E27FC236}">
                <a16:creationId xmlns:a16="http://schemas.microsoft.com/office/drawing/2014/main" id="{4FAE2759-FEA4-D1C2-A5AF-6145DCBC6C91}"/>
              </a:ext>
            </a:extLst>
          </p:cNvPr>
          <p:cNvSpPr txBox="1">
            <a:spLocks/>
          </p:cNvSpPr>
          <p:nvPr/>
        </p:nvSpPr>
        <p:spPr>
          <a:xfrm>
            <a:off x="6452400" y="1573172"/>
            <a:ext cx="5472000" cy="358775"/>
          </a:xfrm>
          <a:prstGeom prst="rect">
            <a:avLst/>
          </a:prstGeom>
          <a:solidFill>
            <a:schemeClr val="tx1">
              <a:lumMod val="75000"/>
              <a:lumOff val="25000"/>
            </a:schemeClr>
          </a:solidFill>
        </p:spPr>
        <p:txBody>
          <a:bodyPr vert="horz" lIns="0" tIns="0" rIns="0" bIns="0" rtlCol="0" anchor="ctr"/>
          <a:lstStyle>
            <a:defPPr rtl="0">
              <a:defRPr lang="fr-fr"/>
            </a:defPPr>
            <a:lvl1pPr marL="0" algn="ct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800" dirty="0">
                <a:latin typeface="+mn-lt"/>
              </a:rPr>
              <a:t>Pour les émissions de GES</a:t>
            </a:r>
          </a:p>
        </p:txBody>
      </p:sp>
      <p:sp>
        <p:nvSpPr>
          <p:cNvPr id="25" name="Espace réservé du numéro de diapositive 7">
            <a:extLst>
              <a:ext uri="{FF2B5EF4-FFF2-40B4-BE49-F238E27FC236}">
                <a16:creationId xmlns:a16="http://schemas.microsoft.com/office/drawing/2014/main" id="{6FF6B128-62C7-6721-1335-6C7CA49277D0}"/>
              </a:ext>
            </a:extLst>
          </p:cNvPr>
          <p:cNvSpPr txBox="1">
            <a:spLocks/>
          </p:cNvSpPr>
          <p:nvPr/>
        </p:nvSpPr>
        <p:spPr>
          <a:xfrm>
            <a:off x="11912400" y="6523751"/>
            <a:ext cx="432000" cy="432000"/>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fr-FR" smtClean="0"/>
              <a:pPr/>
              <a:t>38</a:t>
            </a:fld>
            <a:endParaRPr lang="fr-FR"/>
          </a:p>
        </p:txBody>
      </p:sp>
      <p:pic>
        <p:nvPicPr>
          <p:cNvPr id="29" name="Image 28">
            <a:extLst>
              <a:ext uri="{FF2B5EF4-FFF2-40B4-BE49-F238E27FC236}">
                <a16:creationId xmlns:a16="http://schemas.microsoft.com/office/drawing/2014/main" id="{2A1BD943-54F7-3D9E-51C8-DF959F52D39E}"/>
              </a:ext>
            </a:extLst>
          </p:cNvPr>
          <p:cNvPicPr>
            <a:picLocks noChangeAspect="1"/>
          </p:cNvPicPr>
          <p:nvPr/>
        </p:nvPicPr>
        <p:blipFill>
          <a:blip r:embed="rId3"/>
          <a:stretch>
            <a:fillRect/>
          </a:stretch>
        </p:blipFill>
        <p:spPr>
          <a:xfrm>
            <a:off x="884913" y="2097544"/>
            <a:ext cx="4661140" cy="1612983"/>
          </a:xfrm>
          <a:prstGeom prst="rect">
            <a:avLst/>
          </a:prstGeom>
        </p:spPr>
      </p:pic>
      <p:pic>
        <p:nvPicPr>
          <p:cNvPr id="31" name="Image 30">
            <a:extLst>
              <a:ext uri="{FF2B5EF4-FFF2-40B4-BE49-F238E27FC236}">
                <a16:creationId xmlns:a16="http://schemas.microsoft.com/office/drawing/2014/main" id="{D597BAC4-A55F-12CC-FF76-C6DB41A54BC6}"/>
              </a:ext>
            </a:extLst>
          </p:cNvPr>
          <p:cNvPicPr>
            <a:picLocks noChangeAspect="1"/>
          </p:cNvPicPr>
          <p:nvPr/>
        </p:nvPicPr>
        <p:blipFill>
          <a:blip r:embed="rId4"/>
          <a:stretch>
            <a:fillRect/>
          </a:stretch>
        </p:blipFill>
        <p:spPr>
          <a:xfrm>
            <a:off x="6616907" y="2099103"/>
            <a:ext cx="4661140" cy="1612983"/>
          </a:xfrm>
          <a:prstGeom prst="rect">
            <a:avLst/>
          </a:prstGeom>
        </p:spPr>
      </p:pic>
      <p:sp>
        <p:nvSpPr>
          <p:cNvPr id="32" name="ZoneTexte 31">
            <a:extLst>
              <a:ext uri="{FF2B5EF4-FFF2-40B4-BE49-F238E27FC236}">
                <a16:creationId xmlns:a16="http://schemas.microsoft.com/office/drawing/2014/main" id="{783FC8F1-C433-13D7-1416-6A7E9BA8C3DA}"/>
              </a:ext>
            </a:extLst>
          </p:cNvPr>
          <p:cNvSpPr txBox="1"/>
          <p:nvPr/>
        </p:nvSpPr>
        <p:spPr>
          <a:xfrm>
            <a:off x="793378" y="3862126"/>
            <a:ext cx="4752676" cy="1754326"/>
          </a:xfrm>
          <a:prstGeom prst="rect">
            <a:avLst/>
          </a:prstGeom>
          <a:noFill/>
        </p:spPr>
        <p:txBody>
          <a:bodyPr wrap="square" rtlCol="0">
            <a:spAutoFit/>
          </a:bodyPr>
          <a:lstStyle/>
          <a:p>
            <a:pPr algn="just"/>
            <a:r>
              <a:rPr lang="fr-FR" sz="1200" dirty="0"/>
              <a:t>En termes de temps d'exécution et de performance, la méthode Lasso offre la meilleure performance globale tandis que XGB </a:t>
            </a:r>
            <a:r>
              <a:rPr lang="fr-FR" sz="1200" dirty="0" err="1"/>
              <a:t>Regressor</a:t>
            </a:r>
            <a:r>
              <a:rPr lang="fr-FR" sz="1200" dirty="0"/>
              <a:t> est plus rapide et présente des erreurs de prédiction inférieures. </a:t>
            </a:r>
          </a:p>
          <a:p>
            <a:pPr algn="just"/>
            <a:endParaRPr lang="fr-FR" sz="1200" dirty="0"/>
          </a:p>
          <a:p>
            <a:pPr algn="just"/>
            <a:r>
              <a:rPr lang="fr-FR" sz="1200" dirty="0"/>
              <a:t>Cependant, la méthode XGB </a:t>
            </a:r>
            <a:r>
              <a:rPr lang="fr-FR" sz="1200" dirty="0" err="1"/>
              <a:t>Regressor</a:t>
            </a:r>
            <a:r>
              <a:rPr lang="fr-FR" sz="1200" dirty="0"/>
              <a:t> est plus complexe que la méthode Lasso.</a:t>
            </a:r>
          </a:p>
          <a:p>
            <a:pPr algn="just"/>
            <a:endParaRPr lang="fr-FR" sz="1200" dirty="0"/>
          </a:p>
          <a:p>
            <a:pPr algn="just"/>
            <a:r>
              <a:rPr lang="fr-FR" sz="1200" dirty="0"/>
              <a:t>Au final, étant donné que la précision de la prédiction est le critère le plus important, </a:t>
            </a:r>
            <a:r>
              <a:rPr lang="fr-FR" sz="1200" b="1" dirty="0"/>
              <a:t>la méthode XGB </a:t>
            </a:r>
            <a:r>
              <a:rPr lang="fr-FR" sz="1200" b="1" dirty="0" err="1"/>
              <a:t>Regressor</a:t>
            </a:r>
            <a:r>
              <a:rPr lang="fr-FR" sz="1200" b="1" dirty="0"/>
              <a:t> est recommandée</a:t>
            </a:r>
            <a:r>
              <a:rPr lang="fr-FR" sz="1200" dirty="0"/>
              <a:t>.</a:t>
            </a:r>
          </a:p>
        </p:txBody>
      </p:sp>
      <p:sp>
        <p:nvSpPr>
          <p:cNvPr id="33" name="ZoneTexte 32">
            <a:extLst>
              <a:ext uri="{FF2B5EF4-FFF2-40B4-BE49-F238E27FC236}">
                <a16:creationId xmlns:a16="http://schemas.microsoft.com/office/drawing/2014/main" id="{B6DCAEF6-E5F1-754D-B892-20B5F6DAC9B1}"/>
              </a:ext>
            </a:extLst>
          </p:cNvPr>
          <p:cNvSpPr txBox="1"/>
          <p:nvPr/>
        </p:nvSpPr>
        <p:spPr>
          <a:xfrm>
            <a:off x="6616907" y="3862126"/>
            <a:ext cx="4656676" cy="2123658"/>
          </a:xfrm>
          <a:prstGeom prst="rect">
            <a:avLst/>
          </a:prstGeom>
          <a:noFill/>
        </p:spPr>
        <p:txBody>
          <a:bodyPr wrap="square" rtlCol="0">
            <a:spAutoFit/>
          </a:bodyPr>
          <a:lstStyle/>
          <a:p>
            <a:pPr algn="just"/>
            <a:r>
              <a:rPr lang="fr-FR" sz="1200" dirty="0"/>
              <a:t>En termes de temps d'exécution, de précision de prédiction et de facilité d'interprétation des résultats, </a:t>
            </a:r>
            <a:r>
              <a:rPr lang="fr-FR" sz="1200" dirty="0" err="1"/>
              <a:t>Elastic</a:t>
            </a:r>
            <a:r>
              <a:rPr lang="fr-FR" sz="1200" dirty="0"/>
              <a:t> Net est le plus rapide, Lasso est le plus précis et Ridge est le plus équilibré. </a:t>
            </a:r>
          </a:p>
          <a:p>
            <a:pPr algn="just"/>
            <a:endParaRPr lang="fr-FR" sz="1200" dirty="0"/>
          </a:p>
          <a:p>
            <a:pPr algn="just"/>
            <a:r>
              <a:rPr lang="fr-FR" sz="1200" dirty="0"/>
              <a:t>Pour les modèles non linéaires, XGB </a:t>
            </a:r>
            <a:r>
              <a:rPr lang="fr-FR" sz="1200" dirty="0" err="1"/>
              <a:t>Regressor</a:t>
            </a:r>
            <a:r>
              <a:rPr lang="fr-FR" sz="1200" dirty="0"/>
              <a:t> est plus rapide que Random Forest </a:t>
            </a:r>
            <a:r>
              <a:rPr lang="fr-FR" sz="1200" dirty="0" err="1"/>
              <a:t>Regressor</a:t>
            </a:r>
            <a:r>
              <a:rPr lang="fr-FR" sz="1200" dirty="0"/>
              <a:t> et légèrement plus précis. </a:t>
            </a:r>
          </a:p>
          <a:p>
            <a:pPr algn="just"/>
            <a:endParaRPr lang="fr-FR" sz="1200" dirty="0"/>
          </a:p>
          <a:p>
            <a:pPr algn="just"/>
            <a:r>
              <a:rPr lang="fr-FR" sz="1200" dirty="0"/>
              <a:t>Le choix du modèle dépendra des objectifs de la tâche, mais </a:t>
            </a:r>
            <a:r>
              <a:rPr lang="fr-FR" sz="1200" b="1" dirty="0"/>
              <a:t>le modèle Ridge est recommandé </a:t>
            </a:r>
            <a:r>
              <a:rPr lang="fr-FR" sz="1200" dirty="0"/>
              <a:t>en raison de ses performances raisonnables de prédiction, de son temps d'exécution court et de sa simplicité de modèle.</a:t>
            </a:r>
          </a:p>
        </p:txBody>
      </p:sp>
    </p:spTree>
    <p:extLst>
      <p:ext uri="{BB962C8B-B14F-4D97-AF65-F5344CB8AC3E}">
        <p14:creationId xmlns:p14="http://schemas.microsoft.com/office/powerpoint/2010/main" val="529321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312914E8-D835-454A-C4EA-96B60ABB7A0C}"/>
              </a:ext>
            </a:extLst>
          </p:cNvPr>
          <p:cNvSpPr>
            <a:spLocks noGrp="1"/>
          </p:cNvSpPr>
          <p:nvPr>
            <p:ph type="ftr" sz="quarter" idx="12"/>
          </p:nvPr>
        </p:nvSpPr>
        <p:spPr/>
        <p:txBody>
          <a:bodyPr/>
          <a:lstStyle/>
          <a:p>
            <a:pPr rtl="0"/>
            <a:r>
              <a:rPr lang="fr-FR" noProof="0"/>
              <a:t>Alpha Oumar DIALLO</a:t>
            </a:r>
          </a:p>
        </p:txBody>
      </p:sp>
      <p:pic>
        <p:nvPicPr>
          <p:cNvPr id="6" name="Image 5" descr="Une image contenant ville, plusieurs&#10;&#10;Description générée automatiquement">
            <a:extLst>
              <a:ext uri="{FF2B5EF4-FFF2-40B4-BE49-F238E27FC236}">
                <a16:creationId xmlns:a16="http://schemas.microsoft.com/office/drawing/2014/main" id="{E0D00C8D-B7CC-2B67-D850-D41BCCD9238A}"/>
              </a:ext>
            </a:extLst>
          </p:cNvPr>
          <p:cNvPicPr>
            <a:picLocks noChangeAspect="1"/>
          </p:cNvPicPr>
          <p:nvPr/>
        </p:nvPicPr>
        <p:blipFill>
          <a:blip r:embed="rId2"/>
          <a:stretch>
            <a:fillRect/>
          </a:stretch>
        </p:blipFill>
        <p:spPr>
          <a:xfrm>
            <a:off x="4977983" y="0"/>
            <a:ext cx="7214017" cy="4800600"/>
          </a:xfrm>
          <a:prstGeom prst="rect">
            <a:avLst/>
          </a:prstGeom>
        </p:spPr>
      </p:pic>
      <p:sp>
        <p:nvSpPr>
          <p:cNvPr id="7" name="ZoneTexte 6">
            <a:extLst>
              <a:ext uri="{FF2B5EF4-FFF2-40B4-BE49-F238E27FC236}">
                <a16:creationId xmlns:a16="http://schemas.microsoft.com/office/drawing/2014/main" id="{A379B9C8-9C36-EA4E-19DF-5A706CFA1433}"/>
              </a:ext>
            </a:extLst>
          </p:cNvPr>
          <p:cNvSpPr txBox="1"/>
          <p:nvPr/>
        </p:nvSpPr>
        <p:spPr>
          <a:xfrm>
            <a:off x="4977982" y="4800600"/>
            <a:ext cx="7214017" cy="1570751"/>
          </a:xfrm>
          <a:prstGeom prst="rect">
            <a:avLst/>
          </a:prstGeom>
          <a:solidFill>
            <a:schemeClr val="tx1">
              <a:lumMod val="85000"/>
              <a:lumOff val="15000"/>
            </a:schemeClr>
          </a:solidFill>
        </p:spPr>
        <p:txBody>
          <a:bodyPr wrap="square" rtlCol="0">
            <a:spAutoFit/>
          </a:bodyPr>
          <a:lstStyle/>
          <a:p>
            <a:endParaRPr lang="fr-FR" dirty="0"/>
          </a:p>
        </p:txBody>
      </p:sp>
      <p:sp>
        <p:nvSpPr>
          <p:cNvPr id="8" name="ZoneTexte 7">
            <a:extLst>
              <a:ext uri="{FF2B5EF4-FFF2-40B4-BE49-F238E27FC236}">
                <a16:creationId xmlns:a16="http://schemas.microsoft.com/office/drawing/2014/main" id="{04FF915F-A2F7-66F8-49A4-6E7E919DF73F}"/>
              </a:ext>
            </a:extLst>
          </p:cNvPr>
          <p:cNvSpPr txBox="1"/>
          <p:nvPr/>
        </p:nvSpPr>
        <p:spPr>
          <a:xfrm>
            <a:off x="4977982" y="0"/>
            <a:ext cx="7378450" cy="5078313"/>
          </a:xfrm>
          <a:prstGeom prst="rect">
            <a:avLst/>
          </a:prstGeom>
          <a:solidFill>
            <a:schemeClr val="tx1">
              <a:lumMod val="85000"/>
              <a:lumOff val="15000"/>
              <a:alpha val="29000"/>
            </a:schemeClr>
          </a:solidFill>
        </p:spPr>
        <p:txBody>
          <a:bodyPr wrap="square" rtlCol="0">
            <a:spAutoFit/>
          </a:bodyPr>
          <a:lstStyle/>
          <a:p>
            <a:endParaRPr lang="fr-FR" sz="3600" dirty="0">
              <a:solidFill>
                <a:schemeClr val="bg1"/>
              </a:solidFill>
              <a:latin typeface="Brush Script MT" panose="03060802040406070304" pitchFamily="66" charset="0"/>
            </a:endParaRPr>
          </a:p>
          <a:p>
            <a:pPr algn="ctr"/>
            <a:r>
              <a:rPr lang="fr-FR" sz="3600" dirty="0">
                <a:solidFill>
                  <a:schemeClr val="bg1"/>
                </a:solidFill>
                <a:latin typeface="Brush Script MT" panose="03060802040406070304" pitchFamily="66" charset="0"/>
              </a:rPr>
              <a:t>Pour une neutralité carbone</a:t>
            </a:r>
          </a:p>
          <a:p>
            <a:endParaRPr lang="fr-FR" sz="3600" dirty="0">
              <a:solidFill>
                <a:schemeClr val="bg1"/>
              </a:solidFill>
              <a:latin typeface="Brush Script MT" panose="03060802040406070304" pitchFamily="66" charset="0"/>
            </a:endParaRPr>
          </a:p>
          <a:p>
            <a:endParaRPr lang="fr-FR" sz="3600" dirty="0">
              <a:solidFill>
                <a:schemeClr val="bg1"/>
              </a:solidFill>
              <a:latin typeface="Brush Script MT" panose="03060802040406070304" pitchFamily="66" charset="0"/>
            </a:endParaRPr>
          </a:p>
          <a:p>
            <a:endParaRPr lang="fr-FR" sz="3600" dirty="0">
              <a:solidFill>
                <a:schemeClr val="bg1"/>
              </a:solidFill>
              <a:latin typeface="Brush Script MT" panose="03060802040406070304" pitchFamily="66" charset="0"/>
            </a:endParaRPr>
          </a:p>
          <a:p>
            <a:endParaRPr lang="fr-FR" sz="3600" dirty="0">
              <a:solidFill>
                <a:schemeClr val="bg1"/>
              </a:solidFill>
              <a:latin typeface="Brush Script MT" panose="03060802040406070304" pitchFamily="66" charset="0"/>
            </a:endParaRPr>
          </a:p>
          <a:p>
            <a:endParaRPr lang="fr-FR" sz="3600" dirty="0">
              <a:solidFill>
                <a:schemeClr val="bg1"/>
              </a:solidFill>
              <a:latin typeface="Brush Script MT" panose="03060802040406070304" pitchFamily="66" charset="0"/>
            </a:endParaRPr>
          </a:p>
          <a:p>
            <a:endParaRPr lang="fr-FR" sz="3600" dirty="0">
              <a:solidFill>
                <a:schemeClr val="bg1"/>
              </a:solidFill>
              <a:latin typeface="Brush Script MT" panose="03060802040406070304" pitchFamily="66" charset="0"/>
            </a:endParaRPr>
          </a:p>
          <a:p>
            <a:endParaRPr lang="fr-FR" sz="3600" dirty="0">
              <a:solidFill>
                <a:schemeClr val="bg1"/>
              </a:solidFill>
              <a:latin typeface="Brush Script MT" panose="03060802040406070304" pitchFamily="66" charset="0"/>
            </a:endParaRPr>
          </a:p>
        </p:txBody>
      </p:sp>
      <p:sp>
        <p:nvSpPr>
          <p:cNvPr id="9" name="ZoneTexte 8">
            <a:extLst>
              <a:ext uri="{FF2B5EF4-FFF2-40B4-BE49-F238E27FC236}">
                <a16:creationId xmlns:a16="http://schemas.microsoft.com/office/drawing/2014/main" id="{323C5650-E386-AC49-0E95-907ED514F460}"/>
              </a:ext>
            </a:extLst>
          </p:cNvPr>
          <p:cNvSpPr txBox="1"/>
          <p:nvPr/>
        </p:nvSpPr>
        <p:spPr>
          <a:xfrm>
            <a:off x="439071" y="1443841"/>
            <a:ext cx="3765884" cy="3970318"/>
          </a:xfrm>
          <a:prstGeom prst="rect">
            <a:avLst/>
          </a:prstGeom>
          <a:noFill/>
        </p:spPr>
        <p:txBody>
          <a:bodyPr wrap="square" rtlCol="0">
            <a:spAutoFit/>
          </a:bodyPr>
          <a:lstStyle/>
          <a:p>
            <a:pPr marL="285750" indent="-285750" algn="just">
              <a:buClr>
                <a:srgbClr val="00B050"/>
              </a:buClr>
              <a:buFont typeface="Courier New" panose="02070309020205020404" pitchFamily="49" charset="0"/>
              <a:buChar char="o"/>
            </a:pPr>
            <a:r>
              <a:rPr lang="fr-FR" sz="1400" dirty="0"/>
              <a:t>Suite à nos modélisations, il est possible de dire que les variables de localisation ou encore de surface des bâtiments non résidentiels pourraient permettre de développer des modèles </a:t>
            </a:r>
            <a:r>
              <a:rPr lang="fr-FR" sz="1400" dirty="0" err="1"/>
              <a:t>preformants</a:t>
            </a:r>
            <a:endParaRPr lang="fr-FR" sz="1400" dirty="0"/>
          </a:p>
          <a:p>
            <a:pPr marL="285750" indent="-285750" algn="just">
              <a:buClr>
                <a:srgbClr val="00B050"/>
              </a:buClr>
              <a:buFont typeface="Courier New" panose="02070309020205020404" pitchFamily="49" charset="0"/>
              <a:buChar char="o"/>
            </a:pPr>
            <a:endParaRPr lang="fr-FR" sz="1400" dirty="0"/>
          </a:p>
          <a:p>
            <a:pPr marL="285750" indent="-285750" algn="just">
              <a:buClr>
                <a:srgbClr val="00B050"/>
              </a:buClr>
              <a:buFont typeface="Courier New" panose="02070309020205020404" pitchFamily="49" charset="0"/>
              <a:buChar char="o"/>
            </a:pPr>
            <a:endParaRPr lang="fr-FR" sz="1400" dirty="0"/>
          </a:p>
          <a:p>
            <a:pPr marL="285750" indent="-285750" algn="just">
              <a:buClr>
                <a:srgbClr val="00B050"/>
              </a:buClr>
              <a:buFont typeface="Courier New" panose="02070309020205020404" pitchFamily="49" charset="0"/>
              <a:buChar char="o"/>
            </a:pPr>
            <a:r>
              <a:rPr lang="fr-FR" sz="1400" dirty="0"/>
              <a:t>Ajouter le score Energy STAR permet d’améliorer encore ces prédictions mais il faut en évaluer le rapport bénéfice / coût et le généraliser.</a:t>
            </a:r>
          </a:p>
          <a:p>
            <a:pPr marL="285750" indent="-285750" algn="just">
              <a:buClr>
                <a:srgbClr val="00B050"/>
              </a:buClr>
              <a:buFont typeface="Courier New" panose="02070309020205020404" pitchFamily="49" charset="0"/>
              <a:buChar char="o"/>
            </a:pPr>
            <a:endParaRPr lang="fr-FR" sz="1400" dirty="0"/>
          </a:p>
          <a:p>
            <a:pPr marL="285750" indent="-285750" algn="just">
              <a:buClr>
                <a:srgbClr val="00B050"/>
              </a:buClr>
              <a:buFont typeface="Courier New" panose="02070309020205020404" pitchFamily="49" charset="0"/>
              <a:buChar char="o"/>
            </a:pPr>
            <a:endParaRPr lang="fr-FR" sz="1400" dirty="0"/>
          </a:p>
          <a:p>
            <a:pPr marL="285750" indent="-285750" algn="just">
              <a:buClr>
                <a:srgbClr val="00B050"/>
              </a:buClr>
              <a:buFont typeface="Courier New" panose="02070309020205020404" pitchFamily="49" charset="0"/>
              <a:buChar char="o"/>
            </a:pPr>
            <a:r>
              <a:rPr lang="fr-FR" sz="1400" dirty="0"/>
              <a:t>Le volume des données disponibles en revanche, trop faible, pose des problèmes importants de précision de modèles et il est donc très difficile d’en évaluer clairement les performances.</a:t>
            </a:r>
          </a:p>
        </p:txBody>
      </p:sp>
      <p:sp>
        <p:nvSpPr>
          <p:cNvPr id="10" name="ZoneTexte 9">
            <a:extLst>
              <a:ext uri="{FF2B5EF4-FFF2-40B4-BE49-F238E27FC236}">
                <a16:creationId xmlns:a16="http://schemas.microsoft.com/office/drawing/2014/main" id="{5796AF76-E686-90DE-5788-B65188EBCC04}"/>
              </a:ext>
            </a:extLst>
          </p:cNvPr>
          <p:cNvSpPr txBox="1"/>
          <p:nvPr/>
        </p:nvSpPr>
        <p:spPr>
          <a:xfrm>
            <a:off x="5281863" y="4896849"/>
            <a:ext cx="4451684" cy="369332"/>
          </a:xfrm>
          <a:prstGeom prst="rect">
            <a:avLst/>
          </a:prstGeom>
          <a:noFill/>
        </p:spPr>
        <p:txBody>
          <a:bodyPr wrap="square" rtlCol="0">
            <a:spAutoFit/>
          </a:bodyPr>
          <a:lstStyle/>
          <a:p>
            <a:r>
              <a:rPr lang="fr-FR" b="1" dirty="0">
                <a:solidFill>
                  <a:schemeClr val="bg1"/>
                </a:solidFill>
              </a:rPr>
              <a:t>Conclusion</a:t>
            </a:r>
          </a:p>
        </p:txBody>
      </p:sp>
      <p:cxnSp>
        <p:nvCxnSpPr>
          <p:cNvPr id="11" name="Connecteur droit 10" descr="Séparateur de diapositive">
            <a:extLst>
              <a:ext uri="{FF2B5EF4-FFF2-40B4-BE49-F238E27FC236}">
                <a16:creationId xmlns:a16="http://schemas.microsoft.com/office/drawing/2014/main" id="{7D448A8D-83E3-49C5-4CDB-1ADA03951091}"/>
              </a:ext>
              <a:ext uri="{C183D7F6-B498-43B3-948B-1728B52AA6E4}">
                <adec:decorative xmlns:adec="http://schemas.microsoft.com/office/drawing/2017/decorative" val="1"/>
              </a:ext>
            </a:extLst>
          </p:cNvPr>
          <p:cNvCxnSpPr>
            <a:cxnSpLocks/>
          </p:cNvCxnSpPr>
          <p:nvPr/>
        </p:nvCxnSpPr>
        <p:spPr>
          <a:xfrm>
            <a:off x="5413248" y="5294024"/>
            <a:ext cx="3687516"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6385EA5C-AD7B-3176-9CDD-7B34E7063C76}"/>
              </a:ext>
            </a:extLst>
          </p:cNvPr>
          <p:cNvSpPr txBox="1"/>
          <p:nvPr/>
        </p:nvSpPr>
        <p:spPr>
          <a:xfrm>
            <a:off x="5413248" y="5498428"/>
            <a:ext cx="6197226" cy="461665"/>
          </a:xfrm>
          <a:prstGeom prst="rect">
            <a:avLst/>
          </a:prstGeom>
          <a:noFill/>
        </p:spPr>
        <p:txBody>
          <a:bodyPr wrap="square" rtlCol="0">
            <a:spAutoFit/>
          </a:bodyPr>
          <a:lstStyle/>
          <a:p>
            <a:r>
              <a:rPr lang="fr-FR" sz="1200" dirty="0">
                <a:solidFill>
                  <a:schemeClr val="bg1"/>
                </a:solidFill>
              </a:rPr>
              <a:t>Peut-on prédire les consommations d’énergie et les rejets de CO2 en évitant les relevés annuels à Seattle ?</a:t>
            </a:r>
          </a:p>
        </p:txBody>
      </p:sp>
      <p:pic>
        <p:nvPicPr>
          <p:cNvPr id="13" name="Image 12">
            <a:extLst>
              <a:ext uri="{FF2B5EF4-FFF2-40B4-BE49-F238E27FC236}">
                <a16:creationId xmlns:a16="http://schemas.microsoft.com/office/drawing/2014/main" id="{7F55A5E8-F00E-F4D3-0F20-03BCE774429F}"/>
              </a:ext>
            </a:extLst>
          </p:cNvPr>
          <p:cNvPicPr>
            <a:picLocks noChangeAspect="1"/>
          </p:cNvPicPr>
          <p:nvPr/>
        </p:nvPicPr>
        <p:blipFill>
          <a:blip r:embed="rId3"/>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65397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CECC63-ED21-9C7B-9BD8-40A8714BD2BF}"/>
              </a:ext>
            </a:extLst>
          </p:cNvPr>
          <p:cNvSpPr>
            <a:spLocks noGrp="1"/>
          </p:cNvSpPr>
          <p:nvPr>
            <p:ph type="title"/>
          </p:nvPr>
        </p:nvSpPr>
        <p:spPr>
          <a:xfrm>
            <a:off x="553920" y="727062"/>
            <a:ext cx="11218080" cy="432000"/>
          </a:xfrm>
        </p:spPr>
        <p:txBody>
          <a:bodyPr/>
          <a:lstStyle/>
          <a:p>
            <a:r>
              <a:rPr lang="fr-FR" dirty="0"/>
              <a:t>Méthodologie du projet</a:t>
            </a:r>
          </a:p>
        </p:txBody>
      </p:sp>
      <p:sp>
        <p:nvSpPr>
          <p:cNvPr id="7" name="Espace réservé du pied de page 6">
            <a:extLst>
              <a:ext uri="{FF2B5EF4-FFF2-40B4-BE49-F238E27FC236}">
                <a16:creationId xmlns:a16="http://schemas.microsoft.com/office/drawing/2014/main" id="{796B29EB-2CD0-2D89-79BD-DAAFEDD909D4}"/>
              </a:ext>
            </a:extLst>
          </p:cNvPr>
          <p:cNvSpPr>
            <a:spLocks noGrp="1"/>
          </p:cNvSpPr>
          <p:nvPr>
            <p:ph type="ftr" sz="quarter" idx="14"/>
          </p:nvPr>
        </p:nvSpPr>
        <p:spPr/>
        <p:txBody>
          <a:bodyPr/>
          <a:lstStyle/>
          <a:p>
            <a:pPr rtl="0"/>
            <a:r>
              <a:rPr lang="fr-FR" noProof="0"/>
              <a:t>Alpha Oumar DIALLO</a:t>
            </a:r>
            <a:endParaRPr lang="fr-FR" noProof="0" dirty="0"/>
          </a:p>
        </p:txBody>
      </p:sp>
      <p:pic>
        <p:nvPicPr>
          <p:cNvPr id="9" name="Image 8">
            <a:extLst>
              <a:ext uri="{FF2B5EF4-FFF2-40B4-BE49-F238E27FC236}">
                <a16:creationId xmlns:a16="http://schemas.microsoft.com/office/drawing/2014/main" id="{5207E32F-A866-18C6-2E9C-FF8A0DBB1D5C}"/>
              </a:ext>
            </a:extLst>
          </p:cNvPr>
          <p:cNvPicPr>
            <a:picLocks noChangeAspect="1"/>
          </p:cNvPicPr>
          <p:nvPr/>
        </p:nvPicPr>
        <p:blipFill>
          <a:blip r:embed="rId2"/>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grpSp>
        <p:nvGrpSpPr>
          <p:cNvPr id="11" name="Groupe 10">
            <a:extLst>
              <a:ext uri="{FF2B5EF4-FFF2-40B4-BE49-F238E27FC236}">
                <a16:creationId xmlns:a16="http://schemas.microsoft.com/office/drawing/2014/main" id="{B3D4DAC0-9BE6-E577-4F05-7B3A9D263559}"/>
              </a:ext>
            </a:extLst>
          </p:cNvPr>
          <p:cNvGrpSpPr/>
          <p:nvPr/>
        </p:nvGrpSpPr>
        <p:grpSpPr>
          <a:xfrm>
            <a:off x="553920" y="1511475"/>
            <a:ext cx="3384096" cy="4162643"/>
            <a:chOff x="553920" y="1511475"/>
            <a:chExt cx="3384096" cy="4162643"/>
          </a:xfrm>
        </p:grpSpPr>
        <p:sp>
          <p:nvSpPr>
            <p:cNvPr id="3" name="ZoneTexte 2">
              <a:extLst>
                <a:ext uri="{FF2B5EF4-FFF2-40B4-BE49-F238E27FC236}">
                  <a16:creationId xmlns:a16="http://schemas.microsoft.com/office/drawing/2014/main" id="{2C507608-40A2-9DB3-6926-49F85AD021FA}"/>
                </a:ext>
              </a:extLst>
            </p:cNvPr>
            <p:cNvSpPr txBox="1"/>
            <p:nvPr/>
          </p:nvSpPr>
          <p:spPr>
            <a:xfrm>
              <a:off x="553920" y="1511475"/>
              <a:ext cx="3384096" cy="553998"/>
            </a:xfrm>
            <a:prstGeom prst="rect">
              <a:avLst/>
            </a:prstGeom>
            <a:solidFill>
              <a:schemeClr val="tx1">
                <a:lumMod val="75000"/>
                <a:lumOff val="25000"/>
              </a:schemeClr>
            </a:solidFill>
            <a:ln>
              <a:solidFill>
                <a:schemeClr val="accent1"/>
              </a:solidFill>
            </a:ln>
          </p:spPr>
          <p:txBody>
            <a:bodyPr wrap="square" rtlCol="0">
              <a:spAutoFit/>
            </a:bodyPr>
            <a:lstStyle/>
            <a:p>
              <a:pPr algn="ctr"/>
              <a:r>
                <a:rPr lang="fr-FR" dirty="0">
                  <a:ln w="0"/>
                  <a:solidFill>
                    <a:schemeClr val="bg1"/>
                  </a:solidFill>
                  <a:effectLst>
                    <a:outerShdw blurRad="38100" dist="19050" dir="2700000" algn="tl" rotWithShape="0">
                      <a:schemeClr val="dk1">
                        <a:alpha val="40000"/>
                      </a:schemeClr>
                    </a:outerShdw>
                  </a:effectLst>
                </a:rPr>
                <a:t>Phase 1</a:t>
              </a:r>
            </a:p>
            <a:p>
              <a:pPr algn="ctr"/>
              <a:r>
                <a:rPr lang="fr-FR" sz="1200" dirty="0">
                  <a:ln w="0"/>
                  <a:solidFill>
                    <a:schemeClr val="bg1"/>
                  </a:solidFill>
                  <a:effectLst>
                    <a:outerShdw blurRad="38100" dist="19050" dir="2700000" algn="tl" rotWithShape="0">
                      <a:schemeClr val="dk1">
                        <a:alpha val="40000"/>
                      </a:schemeClr>
                    </a:outerShdw>
                  </a:effectLst>
                </a:rPr>
                <a:t>Data </a:t>
              </a:r>
              <a:r>
                <a:rPr lang="fr-FR" sz="1200" dirty="0" err="1">
                  <a:ln w="0"/>
                  <a:solidFill>
                    <a:schemeClr val="bg1"/>
                  </a:solidFill>
                  <a:effectLst>
                    <a:outerShdw blurRad="38100" dist="19050" dir="2700000" algn="tl" rotWithShape="0">
                      <a:schemeClr val="dk1">
                        <a:alpha val="40000"/>
                      </a:schemeClr>
                    </a:outerShdw>
                  </a:effectLst>
                </a:rPr>
                <a:t>cleaning</a:t>
              </a:r>
              <a:r>
                <a:rPr lang="fr-FR" sz="1200" dirty="0">
                  <a:ln w="0"/>
                  <a:solidFill>
                    <a:schemeClr val="bg1"/>
                  </a:solidFill>
                  <a:effectLst>
                    <a:outerShdw blurRad="38100" dist="19050" dir="2700000" algn="tl" rotWithShape="0">
                      <a:schemeClr val="dk1">
                        <a:alpha val="40000"/>
                      </a:schemeClr>
                    </a:outerShdw>
                  </a:effectLst>
                </a:rPr>
                <a:t> et </a:t>
              </a:r>
              <a:r>
                <a:rPr lang="fr-FR" sz="1200" dirty="0" err="1">
                  <a:ln w="0"/>
                  <a:solidFill>
                    <a:schemeClr val="bg1"/>
                  </a:solidFill>
                  <a:effectLst>
                    <a:outerShdw blurRad="38100" dist="19050" dir="2700000" algn="tl" rotWithShape="0">
                      <a:schemeClr val="dk1">
                        <a:alpha val="40000"/>
                      </a:schemeClr>
                    </a:outerShdw>
                  </a:effectLst>
                </a:rPr>
                <a:t>feature</a:t>
              </a:r>
              <a:r>
                <a:rPr lang="fr-FR" sz="1200" dirty="0">
                  <a:ln w="0"/>
                  <a:solidFill>
                    <a:schemeClr val="bg1"/>
                  </a:solidFill>
                  <a:effectLst>
                    <a:outerShdw blurRad="38100" dist="19050" dir="2700000" algn="tl" rotWithShape="0">
                      <a:schemeClr val="dk1">
                        <a:alpha val="40000"/>
                      </a:schemeClr>
                    </a:outerShdw>
                  </a:effectLst>
                </a:rPr>
                <a:t> engineering</a:t>
              </a:r>
            </a:p>
          </p:txBody>
        </p:sp>
        <p:sp>
          <p:nvSpPr>
            <p:cNvPr id="10" name="ZoneTexte 9">
              <a:extLst>
                <a:ext uri="{FF2B5EF4-FFF2-40B4-BE49-F238E27FC236}">
                  <a16:creationId xmlns:a16="http://schemas.microsoft.com/office/drawing/2014/main" id="{358709BB-1AE5-9759-2B0F-184060F687D0}"/>
                </a:ext>
              </a:extLst>
            </p:cNvPr>
            <p:cNvSpPr txBox="1"/>
            <p:nvPr/>
          </p:nvSpPr>
          <p:spPr>
            <a:xfrm>
              <a:off x="553920" y="2073132"/>
              <a:ext cx="3384096" cy="3600986"/>
            </a:xfrm>
            <a:prstGeom prst="rect">
              <a:avLst/>
            </a:prstGeom>
            <a:solidFill>
              <a:schemeClr val="bg1">
                <a:lumMod val="95000"/>
              </a:schemeClr>
            </a:solidFill>
            <a:ln>
              <a:solidFill>
                <a:schemeClr val="bg1">
                  <a:lumMod val="75000"/>
                </a:schemeClr>
              </a:solidFill>
            </a:ln>
          </p:spPr>
          <p:txBody>
            <a:bodyPr wrap="square" rtlCol="0">
              <a:spAutoFit/>
            </a:bodyPr>
            <a:lstStyle/>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r>
                <a:rPr lang="fr-FR" sz="1200" dirty="0"/>
                <a:t>Filtrage des bâtiments non résidentiel, répondant à la norme 'compliance’ </a:t>
              </a:r>
            </a:p>
            <a:p>
              <a:endParaRPr lang="fr-FR" sz="1200" dirty="0"/>
            </a:p>
            <a:p>
              <a:pPr marL="285750" indent="-285750">
                <a:buFont typeface="Arial" panose="020B0604020202020204" pitchFamily="34" charset="0"/>
                <a:buChar char="•"/>
              </a:pPr>
              <a:r>
                <a:rPr lang="fr-FR" sz="1200" dirty="0"/>
                <a:t>Elimination des </a:t>
              </a:r>
              <a:r>
                <a:rPr lang="fr-FR" sz="1200" dirty="0" err="1"/>
                <a:t>features</a:t>
              </a:r>
              <a:r>
                <a:rPr lang="fr-FR" sz="1200" dirty="0"/>
                <a:t> sans intérêt, ainsi que celles qui sont trop corrélées</a:t>
              </a:r>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r>
                <a:rPr lang="fr-FR" sz="1200" dirty="0"/>
                <a:t>Elimination des variables qui sont très ressemblantes aux variables cibles</a:t>
              </a:r>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r>
                <a:rPr lang="fr-FR" sz="1200" dirty="0"/>
                <a:t>Imputation par la médiane pour remplacer les valeurs manquantes dans la variable '</a:t>
              </a:r>
              <a:r>
                <a:rPr lang="fr-FR" sz="1200" dirty="0" err="1"/>
                <a:t>ENERGYSTARScore</a:t>
              </a:r>
              <a:r>
                <a:rPr lang="fr-FR" sz="1200" dirty="0"/>
                <a:t>’.</a:t>
              </a:r>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r>
                <a:rPr lang="fr-FR" sz="1200" dirty="0"/>
                <a:t>Elimination des outliers</a:t>
              </a:r>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endParaRPr lang="fr-FR" sz="1200" dirty="0"/>
            </a:p>
          </p:txBody>
        </p:sp>
      </p:grpSp>
      <p:grpSp>
        <p:nvGrpSpPr>
          <p:cNvPr id="12" name="Groupe 11">
            <a:extLst>
              <a:ext uri="{FF2B5EF4-FFF2-40B4-BE49-F238E27FC236}">
                <a16:creationId xmlns:a16="http://schemas.microsoft.com/office/drawing/2014/main" id="{CC401ECD-CB1E-A488-7005-CC0E672E68F3}"/>
              </a:ext>
            </a:extLst>
          </p:cNvPr>
          <p:cNvGrpSpPr/>
          <p:nvPr/>
        </p:nvGrpSpPr>
        <p:grpSpPr>
          <a:xfrm>
            <a:off x="4362735" y="1511475"/>
            <a:ext cx="3384096" cy="4162643"/>
            <a:chOff x="553920" y="1511475"/>
            <a:chExt cx="3384096" cy="3977977"/>
          </a:xfrm>
        </p:grpSpPr>
        <p:sp>
          <p:nvSpPr>
            <p:cNvPr id="13" name="ZoneTexte 12">
              <a:extLst>
                <a:ext uri="{FF2B5EF4-FFF2-40B4-BE49-F238E27FC236}">
                  <a16:creationId xmlns:a16="http://schemas.microsoft.com/office/drawing/2014/main" id="{F8377A96-03A4-5AFB-1710-46E12C5B9235}"/>
                </a:ext>
              </a:extLst>
            </p:cNvPr>
            <p:cNvSpPr txBox="1"/>
            <p:nvPr/>
          </p:nvSpPr>
          <p:spPr>
            <a:xfrm>
              <a:off x="553920" y="1511475"/>
              <a:ext cx="3384096" cy="553998"/>
            </a:xfrm>
            <a:prstGeom prst="rect">
              <a:avLst/>
            </a:prstGeom>
            <a:solidFill>
              <a:schemeClr val="tx1">
                <a:lumMod val="75000"/>
                <a:lumOff val="25000"/>
              </a:schemeClr>
            </a:solidFill>
            <a:ln>
              <a:solidFill>
                <a:schemeClr val="accent1"/>
              </a:solidFill>
            </a:ln>
          </p:spPr>
          <p:txBody>
            <a:bodyPr wrap="square" rtlCol="0">
              <a:spAutoFit/>
            </a:bodyPr>
            <a:lstStyle/>
            <a:p>
              <a:pPr algn="ctr"/>
              <a:r>
                <a:rPr lang="fr-FR" dirty="0">
                  <a:ln w="0"/>
                  <a:solidFill>
                    <a:schemeClr val="bg1"/>
                  </a:solidFill>
                  <a:effectLst>
                    <a:outerShdw blurRad="38100" dist="19050" dir="2700000" algn="tl" rotWithShape="0">
                      <a:schemeClr val="dk1">
                        <a:alpha val="40000"/>
                      </a:schemeClr>
                    </a:outerShdw>
                  </a:effectLst>
                </a:rPr>
                <a:t>Phase 2</a:t>
              </a:r>
            </a:p>
            <a:p>
              <a:pPr algn="ctr"/>
              <a:r>
                <a:rPr lang="fr-FR" sz="1200" dirty="0">
                  <a:ln w="0"/>
                  <a:solidFill>
                    <a:schemeClr val="bg1"/>
                  </a:solidFill>
                  <a:effectLst>
                    <a:outerShdw blurRad="38100" dist="19050" dir="2700000" algn="tl" rotWithShape="0">
                      <a:schemeClr val="dk1">
                        <a:alpha val="40000"/>
                      </a:schemeClr>
                    </a:outerShdw>
                  </a:effectLst>
                </a:rPr>
                <a:t>Analyse exploratoire</a:t>
              </a:r>
            </a:p>
          </p:txBody>
        </p:sp>
        <p:sp>
          <p:nvSpPr>
            <p:cNvPr id="14" name="ZoneTexte 13">
              <a:extLst>
                <a:ext uri="{FF2B5EF4-FFF2-40B4-BE49-F238E27FC236}">
                  <a16:creationId xmlns:a16="http://schemas.microsoft.com/office/drawing/2014/main" id="{853EF522-EA36-A66D-BDA7-00E477855B96}"/>
                </a:ext>
              </a:extLst>
            </p:cNvPr>
            <p:cNvSpPr txBox="1"/>
            <p:nvPr/>
          </p:nvSpPr>
          <p:spPr>
            <a:xfrm>
              <a:off x="553920" y="2073132"/>
              <a:ext cx="3384096" cy="3416320"/>
            </a:xfrm>
            <a:prstGeom prst="rect">
              <a:avLst/>
            </a:prstGeom>
            <a:solidFill>
              <a:schemeClr val="bg1">
                <a:lumMod val="95000"/>
              </a:schemeClr>
            </a:solidFill>
            <a:ln>
              <a:solidFill>
                <a:schemeClr val="bg1">
                  <a:lumMod val="75000"/>
                </a:schemeClr>
              </a:solidFill>
            </a:ln>
          </p:spPr>
          <p:txBody>
            <a:bodyPr wrap="square" rtlCol="0">
              <a:spAutoFit/>
            </a:bodyPr>
            <a:lstStyle/>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r>
                <a:rPr lang="fr-FR" sz="1200" dirty="0"/>
                <a:t>Visualisation des données sur carte géographique</a:t>
              </a:r>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r>
                <a:rPr lang="fr-FR" sz="1200" dirty="0"/>
                <a:t>Analyses univariées et bivariées</a:t>
              </a:r>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r>
                <a:rPr lang="fr-FR" sz="1200" dirty="0"/>
                <a:t>Analyse des corrélations</a:t>
              </a:r>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r>
                <a:rPr lang="fr-FR" sz="1200" dirty="0"/>
                <a:t>Analyse des variables à prédire</a:t>
              </a:r>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endParaRPr lang="fr-FR" sz="1200" dirty="0"/>
            </a:p>
          </p:txBody>
        </p:sp>
      </p:grpSp>
      <p:grpSp>
        <p:nvGrpSpPr>
          <p:cNvPr id="15" name="Groupe 14">
            <a:extLst>
              <a:ext uri="{FF2B5EF4-FFF2-40B4-BE49-F238E27FC236}">
                <a16:creationId xmlns:a16="http://schemas.microsoft.com/office/drawing/2014/main" id="{90FB32A9-ADD9-7CE7-BB8A-FEF3647A4890}"/>
              </a:ext>
            </a:extLst>
          </p:cNvPr>
          <p:cNvGrpSpPr/>
          <p:nvPr/>
        </p:nvGrpSpPr>
        <p:grpSpPr>
          <a:xfrm>
            <a:off x="8171550" y="1511475"/>
            <a:ext cx="3727842" cy="4162643"/>
            <a:chOff x="553920" y="1511475"/>
            <a:chExt cx="3384096" cy="4162643"/>
          </a:xfrm>
        </p:grpSpPr>
        <p:sp>
          <p:nvSpPr>
            <p:cNvPr id="16" name="ZoneTexte 15">
              <a:extLst>
                <a:ext uri="{FF2B5EF4-FFF2-40B4-BE49-F238E27FC236}">
                  <a16:creationId xmlns:a16="http://schemas.microsoft.com/office/drawing/2014/main" id="{BF385CDC-8B15-67BC-1D7A-6CD8828DFC6C}"/>
                </a:ext>
              </a:extLst>
            </p:cNvPr>
            <p:cNvSpPr txBox="1"/>
            <p:nvPr/>
          </p:nvSpPr>
          <p:spPr>
            <a:xfrm>
              <a:off x="553920" y="1511475"/>
              <a:ext cx="3384096" cy="553998"/>
            </a:xfrm>
            <a:prstGeom prst="rect">
              <a:avLst/>
            </a:prstGeom>
            <a:solidFill>
              <a:schemeClr val="tx1">
                <a:lumMod val="75000"/>
                <a:lumOff val="25000"/>
              </a:schemeClr>
            </a:solidFill>
            <a:ln>
              <a:solidFill>
                <a:schemeClr val="accent1"/>
              </a:solidFill>
            </a:ln>
          </p:spPr>
          <p:txBody>
            <a:bodyPr wrap="square" rtlCol="0">
              <a:spAutoFit/>
            </a:bodyPr>
            <a:lstStyle/>
            <a:p>
              <a:pPr algn="ctr"/>
              <a:r>
                <a:rPr lang="fr-FR" dirty="0">
                  <a:ln w="0"/>
                  <a:solidFill>
                    <a:schemeClr val="bg1"/>
                  </a:solidFill>
                  <a:effectLst>
                    <a:outerShdw blurRad="38100" dist="19050" dir="2700000" algn="tl" rotWithShape="0">
                      <a:schemeClr val="dk1">
                        <a:alpha val="40000"/>
                      </a:schemeClr>
                    </a:outerShdw>
                  </a:effectLst>
                </a:rPr>
                <a:t>Phase 3</a:t>
              </a:r>
            </a:p>
            <a:p>
              <a:pPr algn="ctr"/>
              <a:r>
                <a:rPr lang="fr-FR" sz="1200" dirty="0">
                  <a:ln w="0"/>
                  <a:solidFill>
                    <a:schemeClr val="bg1"/>
                  </a:solidFill>
                  <a:effectLst>
                    <a:outerShdw blurRad="38100" dist="19050" dir="2700000" algn="tl" rotWithShape="0">
                      <a:schemeClr val="dk1">
                        <a:alpha val="40000"/>
                      </a:schemeClr>
                    </a:outerShdw>
                  </a:effectLst>
                </a:rPr>
                <a:t>Modélisation, prédiction et amélioration</a:t>
              </a:r>
            </a:p>
          </p:txBody>
        </p:sp>
        <p:sp>
          <p:nvSpPr>
            <p:cNvPr id="17" name="ZoneTexte 16">
              <a:extLst>
                <a:ext uri="{FF2B5EF4-FFF2-40B4-BE49-F238E27FC236}">
                  <a16:creationId xmlns:a16="http://schemas.microsoft.com/office/drawing/2014/main" id="{5D0F6481-D60C-0135-AB57-12581E21E753}"/>
                </a:ext>
              </a:extLst>
            </p:cNvPr>
            <p:cNvSpPr txBox="1"/>
            <p:nvPr/>
          </p:nvSpPr>
          <p:spPr>
            <a:xfrm>
              <a:off x="553920" y="2073132"/>
              <a:ext cx="3384096" cy="3600986"/>
            </a:xfrm>
            <a:prstGeom prst="rect">
              <a:avLst/>
            </a:prstGeom>
            <a:solidFill>
              <a:schemeClr val="bg1">
                <a:lumMod val="95000"/>
              </a:schemeClr>
            </a:solidFill>
            <a:ln>
              <a:solidFill>
                <a:schemeClr val="bg1">
                  <a:lumMod val="75000"/>
                </a:schemeClr>
              </a:solidFill>
            </a:ln>
          </p:spPr>
          <p:txBody>
            <a:bodyPr wrap="square" rtlCol="0">
              <a:spAutoFit/>
            </a:bodyPr>
            <a:lstStyle/>
            <a:p>
              <a:pPr marL="285750" indent="-285750">
                <a:buFont typeface="Arial" panose="020B0604020202020204" pitchFamily="34" charset="0"/>
                <a:buChar char="•"/>
              </a:pPr>
              <a:r>
                <a:rPr lang="fr-FR" sz="1200" dirty="0"/>
                <a:t>Préparation des variables à inclure dans les modèles d’entrainement :</a:t>
              </a:r>
            </a:p>
            <a:p>
              <a:pPr marL="742950" lvl="1" indent="-285750">
                <a:buFont typeface="Wingdings" panose="05000000000000000000" pitchFamily="2" charset="2"/>
                <a:buChar char="§"/>
              </a:pPr>
              <a:r>
                <a:rPr lang="fr-FR" sz="1200" dirty="0"/>
                <a:t>Binarisation des variables énergétiques</a:t>
              </a:r>
            </a:p>
            <a:p>
              <a:pPr marL="742950" lvl="1" indent="-285750">
                <a:buFont typeface="Wingdings" panose="05000000000000000000" pitchFamily="2" charset="2"/>
                <a:buChar char="§"/>
              </a:pPr>
              <a:r>
                <a:rPr lang="fr-FR" sz="1200" dirty="0"/>
                <a:t>Transformation logarithmique des variables ayant une forte asymétrie</a:t>
              </a:r>
            </a:p>
            <a:p>
              <a:pPr marL="742950" lvl="1" indent="-285750">
                <a:buFont typeface="Wingdings" panose="05000000000000000000" pitchFamily="2" charset="2"/>
                <a:buChar char="§"/>
              </a:pPr>
              <a:r>
                <a:rPr lang="fr-FR" sz="1200" dirty="0"/>
                <a:t>Encodage des variables qualitatives</a:t>
              </a:r>
            </a:p>
            <a:p>
              <a:pPr marL="1200150" lvl="2" indent="-285750">
                <a:buFont typeface="Courier New" panose="02070309020205020404" pitchFamily="49" charset="0"/>
                <a:buChar char="o"/>
              </a:pPr>
              <a:r>
                <a:rPr lang="fr-FR" sz="1200" dirty="0"/>
                <a:t>Ordinal </a:t>
              </a:r>
              <a:r>
                <a:rPr lang="fr-FR" sz="1200" dirty="0" err="1"/>
                <a:t>encoding</a:t>
              </a:r>
              <a:r>
                <a:rPr lang="fr-FR" sz="1200" dirty="0"/>
                <a:t> sur la variable ‘Année de construction’</a:t>
              </a:r>
            </a:p>
            <a:p>
              <a:pPr marL="1200150" lvl="2" indent="-285750">
                <a:buFont typeface="Courier New" panose="02070309020205020404" pitchFamily="49" charset="0"/>
                <a:buChar char="o"/>
              </a:pPr>
              <a:r>
                <a:rPr lang="fr-FR" sz="1200" dirty="0"/>
                <a:t>One Hot </a:t>
              </a:r>
              <a:r>
                <a:rPr lang="fr-FR" sz="1200" dirty="0" err="1"/>
                <a:t>encoding</a:t>
              </a:r>
              <a:r>
                <a:rPr lang="fr-FR" sz="1200" dirty="0"/>
                <a:t> sur la variable ‘type de bâtiment’</a:t>
              </a:r>
            </a:p>
            <a:p>
              <a:pPr marL="1200150" lvl="2" indent="-285750">
                <a:buFont typeface="Courier New" panose="02070309020205020404" pitchFamily="49" charset="0"/>
                <a:buChar char="o"/>
              </a:pPr>
              <a:r>
                <a:rPr lang="fr-FR" sz="1200" dirty="0"/>
                <a:t>Target encoder sur la variable ‘type de propriété’</a:t>
              </a:r>
            </a:p>
            <a:p>
              <a:pPr marL="1200150" lvl="2" indent="-285750">
                <a:buFont typeface="Courier New" panose="02070309020205020404" pitchFamily="49" charset="0"/>
                <a:buChar char="o"/>
              </a:pPr>
              <a:endParaRPr lang="fr-FR" sz="1200" dirty="0"/>
            </a:p>
            <a:p>
              <a:pPr marL="171450" lvl="2" indent="-171450">
                <a:buFont typeface="Arial" panose="020B0604020202020204" pitchFamily="34" charset="0"/>
                <a:buChar char="•"/>
              </a:pPr>
              <a:r>
                <a:rPr lang="fr-FR" sz="1200" dirty="0"/>
                <a:t>Les modèles d’entrainement prédictives :</a:t>
              </a:r>
            </a:p>
            <a:p>
              <a:pPr marL="628650" lvl="3" indent="-171450">
                <a:buFont typeface="Wingdings" panose="05000000000000000000" pitchFamily="2" charset="2"/>
                <a:buChar char="§"/>
              </a:pPr>
              <a:r>
                <a:rPr lang="fr-FR" sz="1200" dirty="0"/>
                <a:t>Modèles linéaires</a:t>
              </a:r>
            </a:p>
            <a:p>
              <a:pPr marL="628650" lvl="3" indent="-171450">
                <a:buFont typeface="Wingdings" panose="05000000000000000000" pitchFamily="2" charset="2"/>
                <a:buChar char="§"/>
              </a:pPr>
              <a:r>
                <a:rPr lang="fr-FR" sz="1200" dirty="0"/>
                <a:t>Méthodes non-linéaires</a:t>
              </a:r>
            </a:p>
            <a:p>
              <a:pPr marL="457200" lvl="3"/>
              <a:endParaRPr lang="fr-FR" sz="1200" dirty="0"/>
            </a:p>
            <a:p>
              <a:pPr marL="171450" lvl="3" indent="-171450">
                <a:buFont typeface="Arial" panose="020B0604020202020204" pitchFamily="34" charset="0"/>
                <a:buChar char="•"/>
              </a:pPr>
              <a:r>
                <a:rPr lang="fr-FR" sz="1200" dirty="0"/>
                <a:t>Analyse des performances et interprétabilité de la meilleure méthode</a:t>
              </a:r>
            </a:p>
          </p:txBody>
        </p:sp>
      </p:grpSp>
      <p:cxnSp>
        <p:nvCxnSpPr>
          <p:cNvPr id="19" name="Connecteur droit 18">
            <a:extLst>
              <a:ext uri="{FF2B5EF4-FFF2-40B4-BE49-F238E27FC236}">
                <a16:creationId xmlns:a16="http://schemas.microsoft.com/office/drawing/2014/main" id="{3CDC61A7-7C64-FF3E-EC2B-FED84B5C52CB}"/>
              </a:ext>
            </a:extLst>
          </p:cNvPr>
          <p:cNvCxnSpPr/>
          <p:nvPr/>
        </p:nvCxnSpPr>
        <p:spPr>
          <a:xfrm flipV="1">
            <a:off x="553920" y="1256598"/>
            <a:ext cx="3924000" cy="0"/>
          </a:xfrm>
          <a:prstGeom prst="line">
            <a:avLst/>
          </a:prstGeom>
          <a:ln w="381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3506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Espace réservé d’image 31" descr="Mains en train d’applaudir">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14" name="Titre 13">
            <a:extLst>
              <a:ext uri="{FF2B5EF4-FFF2-40B4-BE49-F238E27FC236}">
                <a16:creationId xmlns:a16="http://schemas.microsoft.com/office/drawing/2014/main" id="{6C38D7A9-9299-4108-BB08-026F4B9CAE7B}"/>
              </a:ext>
            </a:extLst>
          </p:cNvPr>
          <p:cNvSpPr>
            <a:spLocks noGrp="1"/>
          </p:cNvSpPr>
          <p:nvPr>
            <p:ph type="ctrTitle"/>
          </p:nvPr>
        </p:nvSpPr>
        <p:spPr/>
        <p:txBody>
          <a:bodyPr tIns="108000" rtlCol="0"/>
          <a:lstStyle/>
          <a:p>
            <a:pPr rtl="0">
              <a:lnSpc>
                <a:spcPct val="70000"/>
              </a:lnSpc>
            </a:pPr>
            <a:r>
              <a:rPr lang="fr-FR" sz="4000" dirty="0"/>
              <a:t>Merci de votre attention</a:t>
            </a:r>
          </a:p>
        </p:txBody>
      </p:sp>
      <p:sp>
        <p:nvSpPr>
          <p:cNvPr id="4" name="Espace réservé du texte 3">
            <a:extLst>
              <a:ext uri="{FF2B5EF4-FFF2-40B4-BE49-F238E27FC236}">
                <a16:creationId xmlns:a16="http://schemas.microsoft.com/office/drawing/2014/main" id="{60828E04-9C2A-4859-8050-C2DF67A249CB}"/>
              </a:ext>
            </a:extLst>
          </p:cNvPr>
          <p:cNvSpPr>
            <a:spLocks noGrp="1"/>
          </p:cNvSpPr>
          <p:nvPr>
            <p:ph type="body" sz="quarter" idx="15"/>
          </p:nvPr>
        </p:nvSpPr>
        <p:spPr/>
        <p:txBody>
          <a:bodyPr rtlCol="0"/>
          <a:lstStyle/>
          <a:p>
            <a:pPr rtl="0"/>
            <a:r>
              <a:rPr lang="fr-FR" dirty="0"/>
              <a:t>Alpha Oumar DIALLO</a:t>
            </a:r>
          </a:p>
        </p:txBody>
      </p:sp>
      <p:pic>
        <p:nvPicPr>
          <p:cNvPr id="8" name="Graphisme 7" descr="Utilisateur" title="Icône - Nom du présentateur">
            <a:extLst>
              <a:ext uri="{FF2B5EF4-FFF2-40B4-BE49-F238E27FC236}">
                <a16:creationId xmlns:a16="http://schemas.microsoft.com/office/drawing/2014/main" id="{111541C4-DB03-4E53-994D-499C7D73C4D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485495" y="4006655"/>
            <a:ext cx="218900" cy="218900"/>
          </a:xfrm>
          <a:prstGeom prst="rect">
            <a:avLst/>
          </a:prstGeom>
        </p:spPr>
      </p:pic>
      <p:pic>
        <p:nvPicPr>
          <p:cNvPr id="18" name="Image 17">
            <a:extLst>
              <a:ext uri="{FF2B5EF4-FFF2-40B4-BE49-F238E27FC236}">
                <a16:creationId xmlns:a16="http://schemas.microsoft.com/office/drawing/2014/main" id="{0F2C669C-85DE-D647-0A93-D9C883F894F8}"/>
              </a:ext>
            </a:extLst>
          </p:cNvPr>
          <p:cNvPicPr>
            <a:picLocks noChangeAspect="1"/>
          </p:cNvPicPr>
          <p:nvPr/>
        </p:nvPicPr>
        <p:blipFill>
          <a:blip r:embed="rId6"/>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53678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préparation : définition et fonctionnement">
            <a:extLst>
              <a:ext uri="{FF2B5EF4-FFF2-40B4-BE49-F238E27FC236}">
                <a16:creationId xmlns:a16="http://schemas.microsoft.com/office/drawing/2014/main" id="{0B4FEF2E-55CB-1EE7-95A6-F99316F636ED}"/>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t="1148" b="1148"/>
          <a:stretch>
            <a:fillRect/>
          </a:stretch>
        </p:blipFill>
        <p:spPr bwMode="auto">
          <a:xfrm>
            <a:off x="0" y="1"/>
            <a:ext cx="9418569"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Espace réservé du texte 13">
            <a:extLst>
              <a:ext uri="{FF2B5EF4-FFF2-40B4-BE49-F238E27FC236}">
                <a16:creationId xmlns:a16="http://schemas.microsoft.com/office/drawing/2014/main" id="{F278402B-CA7D-4F5B-B3FA-ED74AB3CFB6C}"/>
              </a:ext>
            </a:extLst>
          </p:cNvPr>
          <p:cNvSpPr>
            <a:spLocks noGrp="1"/>
          </p:cNvSpPr>
          <p:nvPr>
            <p:ph type="body" sz="quarter" idx="13"/>
          </p:nvPr>
        </p:nvSpPr>
        <p:spPr>
          <a:xfrm>
            <a:off x="9454388" y="4270780"/>
            <a:ext cx="2737612" cy="866389"/>
          </a:xfrm>
        </p:spPr>
        <p:txBody>
          <a:bodyPr rtlCol="0"/>
          <a:lstStyle/>
          <a:p>
            <a:pPr marL="285750" indent="-285750" algn="l" rtl="0">
              <a:buFont typeface="Wingdings" panose="05000000000000000000" pitchFamily="2" charset="2"/>
              <a:buChar char="Ø"/>
            </a:pPr>
            <a:r>
              <a:rPr lang="fr-FR" dirty="0" err="1"/>
              <a:t>Cleaning</a:t>
            </a:r>
            <a:endParaRPr lang="fr-FR" dirty="0"/>
          </a:p>
          <a:p>
            <a:pPr marL="285750" indent="-285750" algn="l" rtl="0">
              <a:buFont typeface="Wingdings" panose="05000000000000000000" pitchFamily="2" charset="2"/>
              <a:buChar char="Ø"/>
            </a:pPr>
            <a:r>
              <a:rPr lang="fr-FR" dirty="0" err="1"/>
              <a:t>Feature</a:t>
            </a:r>
            <a:r>
              <a:rPr lang="fr-FR" dirty="0"/>
              <a:t> engineering</a:t>
            </a:r>
          </a:p>
        </p:txBody>
      </p:sp>
      <p:pic>
        <p:nvPicPr>
          <p:cNvPr id="2" name="Image 1">
            <a:extLst>
              <a:ext uri="{FF2B5EF4-FFF2-40B4-BE49-F238E27FC236}">
                <a16:creationId xmlns:a16="http://schemas.microsoft.com/office/drawing/2014/main" id="{14B0D403-8F72-2ECD-B89E-71DB33234332}"/>
              </a:ext>
            </a:extLst>
          </p:cNvPr>
          <p:cNvPicPr>
            <a:picLocks noChangeAspect="1"/>
          </p:cNvPicPr>
          <p:nvPr/>
        </p:nvPicPr>
        <p:blipFill>
          <a:blip r:embed="rId4"/>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sp>
        <p:nvSpPr>
          <p:cNvPr id="3" name="Espace réservé du pied de page 2">
            <a:extLst>
              <a:ext uri="{FF2B5EF4-FFF2-40B4-BE49-F238E27FC236}">
                <a16:creationId xmlns:a16="http://schemas.microsoft.com/office/drawing/2014/main" id="{B0401CF8-408B-95B6-FB59-B3A563A64F3A}"/>
              </a:ext>
            </a:extLst>
          </p:cNvPr>
          <p:cNvSpPr>
            <a:spLocks noGrp="1"/>
          </p:cNvSpPr>
          <p:nvPr>
            <p:ph type="ftr" sz="quarter" idx="11"/>
          </p:nvPr>
        </p:nvSpPr>
        <p:spPr/>
        <p:txBody>
          <a:bodyPr/>
          <a:lstStyle/>
          <a:p>
            <a:pPr rtl="0"/>
            <a:r>
              <a:rPr lang="fr-FR" noProof="0"/>
              <a:t>Alpha Oumar DIALLO</a:t>
            </a:r>
          </a:p>
        </p:txBody>
      </p:sp>
    </p:spTree>
    <p:extLst>
      <p:ext uri="{BB962C8B-B14F-4D97-AF65-F5344CB8AC3E}">
        <p14:creationId xmlns:p14="http://schemas.microsoft.com/office/powerpoint/2010/main" val="4091674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304E83-A4F0-49C5-BB01-F5773509A2B3}"/>
              </a:ext>
            </a:extLst>
          </p:cNvPr>
          <p:cNvSpPr>
            <a:spLocks noGrp="1"/>
          </p:cNvSpPr>
          <p:nvPr>
            <p:ph type="title"/>
          </p:nvPr>
        </p:nvSpPr>
        <p:spPr>
          <a:xfrm>
            <a:off x="420000" y="519720"/>
            <a:ext cx="11340000" cy="432000"/>
          </a:xfrm>
        </p:spPr>
        <p:txBody>
          <a:bodyPr rtlCol="0"/>
          <a:lstStyle/>
          <a:p>
            <a:pPr rtl="0"/>
            <a:r>
              <a:rPr lang="fr-FR" dirty="0"/>
              <a:t>Défauts  » du jeu de données initial :</a:t>
            </a:r>
          </a:p>
        </p:txBody>
      </p:sp>
      <p:sp>
        <p:nvSpPr>
          <p:cNvPr id="3" name="Espace réservé du texte 2">
            <a:extLst>
              <a:ext uri="{FF2B5EF4-FFF2-40B4-BE49-F238E27FC236}">
                <a16:creationId xmlns:a16="http://schemas.microsoft.com/office/drawing/2014/main" id="{7CA42D59-EAD6-4F95-84F1-32A30F057856}"/>
              </a:ext>
            </a:extLst>
          </p:cNvPr>
          <p:cNvSpPr>
            <a:spLocks noGrp="1"/>
          </p:cNvSpPr>
          <p:nvPr>
            <p:ph type="body" sz="quarter" idx="32"/>
          </p:nvPr>
        </p:nvSpPr>
        <p:spPr>
          <a:xfrm>
            <a:off x="431800" y="1171892"/>
            <a:ext cx="5472000" cy="650325"/>
          </a:xfrm>
        </p:spPr>
        <p:txBody>
          <a:bodyPr rtlCol="0"/>
          <a:lstStyle/>
          <a:p>
            <a:pPr rtl="0"/>
            <a:r>
              <a:rPr lang="fr-FR" sz="1400" dirty="0"/>
              <a:t>Jeu de données disponible à l’adresse : </a:t>
            </a:r>
          </a:p>
          <a:p>
            <a:pPr rtl="0"/>
            <a:r>
              <a:rPr lang="fr-FR" sz="1400" dirty="0">
                <a:hlinkClick r:id="rId3"/>
              </a:rPr>
              <a:t>https://data.seattle.gov/dataset/2016-Building-Energy-Benchmarking/2bpz-gwpy</a:t>
            </a:r>
            <a:r>
              <a:rPr lang="fr-FR" sz="1400" dirty="0"/>
              <a:t> </a:t>
            </a:r>
          </a:p>
        </p:txBody>
      </p:sp>
      <p:sp>
        <p:nvSpPr>
          <p:cNvPr id="12" name="Rectangle 11" descr="Bloc d’accentuation gauche">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fr-FR"/>
          </a:p>
        </p:txBody>
      </p:sp>
      <p:sp>
        <p:nvSpPr>
          <p:cNvPr id="4" name="Espace réservé du texte 3">
            <a:extLst>
              <a:ext uri="{FF2B5EF4-FFF2-40B4-BE49-F238E27FC236}">
                <a16:creationId xmlns:a16="http://schemas.microsoft.com/office/drawing/2014/main" id="{6AB259A0-0017-492F-A0DC-4B70C7052AE0}"/>
              </a:ext>
            </a:extLst>
          </p:cNvPr>
          <p:cNvSpPr>
            <a:spLocks noGrp="1"/>
          </p:cNvSpPr>
          <p:nvPr>
            <p:ph type="body" idx="1"/>
          </p:nvPr>
        </p:nvSpPr>
        <p:spPr>
          <a:xfrm>
            <a:off x="432000" y="2442934"/>
            <a:ext cx="5472000" cy="360000"/>
          </a:xfrm>
        </p:spPr>
        <p:txBody>
          <a:bodyPr rtlCol="0"/>
          <a:lstStyle/>
          <a:p>
            <a:pPr rtl="0"/>
            <a:r>
              <a:rPr lang="fr-FR" dirty="0"/>
              <a:t>Les types de données :</a:t>
            </a:r>
          </a:p>
        </p:txBody>
      </p:sp>
      <p:sp>
        <p:nvSpPr>
          <p:cNvPr id="5" name="Espace réservé du contenu 4">
            <a:extLst>
              <a:ext uri="{FF2B5EF4-FFF2-40B4-BE49-F238E27FC236}">
                <a16:creationId xmlns:a16="http://schemas.microsoft.com/office/drawing/2014/main" id="{CEEB3BAE-C0B2-447C-B8BE-96C6BD84D658}"/>
              </a:ext>
            </a:extLst>
          </p:cNvPr>
          <p:cNvSpPr>
            <a:spLocks noGrp="1"/>
          </p:cNvSpPr>
          <p:nvPr>
            <p:ph sz="half" idx="2"/>
          </p:nvPr>
        </p:nvSpPr>
        <p:spPr>
          <a:xfrm>
            <a:off x="432000" y="2950768"/>
            <a:ext cx="5127552" cy="865328"/>
          </a:xfrm>
        </p:spPr>
        <p:txBody>
          <a:bodyPr rtlCol="0"/>
          <a:lstStyle/>
          <a:p>
            <a:pPr rtl="0"/>
            <a:r>
              <a:rPr lang="fr-FR" sz="1400" dirty="0"/>
              <a:t>Les données déclaratives du permis d’exploitation (carré bleu)</a:t>
            </a:r>
          </a:p>
          <a:p>
            <a:pPr rtl="0"/>
            <a:r>
              <a:rPr lang="fr-FR" sz="1400" dirty="0"/>
              <a:t>Les relevés de consommation et d’émission de plusieurs indices (carré orange)</a:t>
            </a:r>
          </a:p>
        </p:txBody>
      </p:sp>
      <p:cxnSp>
        <p:nvCxnSpPr>
          <p:cNvPr id="11" name="Connecteur droit 10" descr="Séparateur de diapositive">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AA8EE525-45AD-54A0-33C0-CEBF74A0E21A}"/>
              </a:ext>
            </a:extLst>
          </p:cNvPr>
          <p:cNvPicPr>
            <a:picLocks noChangeAspect="1"/>
          </p:cNvPicPr>
          <p:nvPr/>
        </p:nvPicPr>
        <p:blipFill>
          <a:blip r:embed="rId4"/>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pic>
        <p:nvPicPr>
          <p:cNvPr id="19" name="Image 18" descr="Une image contenant carte&#10;&#10;Description générée automatiquement">
            <a:extLst>
              <a:ext uri="{FF2B5EF4-FFF2-40B4-BE49-F238E27FC236}">
                <a16:creationId xmlns:a16="http://schemas.microsoft.com/office/drawing/2014/main" id="{65FBE2C8-16AD-0889-2002-66AF503B4037}"/>
              </a:ext>
            </a:extLst>
          </p:cNvPr>
          <p:cNvPicPr>
            <a:picLocks noChangeAspect="1"/>
          </p:cNvPicPr>
          <p:nvPr/>
        </p:nvPicPr>
        <p:blipFill>
          <a:blip r:embed="rId5"/>
          <a:stretch>
            <a:fillRect/>
          </a:stretch>
        </p:blipFill>
        <p:spPr>
          <a:xfrm>
            <a:off x="8563760" y="258229"/>
            <a:ext cx="3524431" cy="5385077"/>
          </a:xfrm>
          <a:prstGeom prst="rect">
            <a:avLst/>
          </a:prstGeom>
        </p:spPr>
      </p:pic>
      <p:sp>
        <p:nvSpPr>
          <p:cNvPr id="24" name="Espace réservé du contenu 4">
            <a:extLst>
              <a:ext uri="{FF2B5EF4-FFF2-40B4-BE49-F238E27FC236}">
                <a16:creationId xmlns:a16="http://schemas.microsoft.com/office/drawing/2014/main" id="{98A97588-253E-9B7C-8922-E758AE36E5FF}"/>
              </a:ext>
            </a:extLst>
          </p:cNvPr>
          <p:cNvSpPr txBox="1">
            <a:spLocks/>
          </p:cNvSpPr>
          <p:nvPr/>
        </p:nvSpPr>
        <p:spPr>
          <a:xfrm>
            <a:off x="457231" y="3928367"/>
            <a:ext cx="5265749" cy="43200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400" dirty="0"/>
              <a:t>Les données sont recueillies en 2016. A cette étape, le jeu de données compte 3376 lignes et 46 variables </a:t>
            </a:r>
          </a:p>
        </p:txBody>
      </p:sp>
      <p:grpSp>
        <p:nvGrpSpPr>
          <p:cNvPr id="29" name="Groupe 28">
            <a:extLst>
              <a:ext uri="{FF2B5EF4-FFF2-40B4-BE49-F238E27FC236}">
                <a16:creationId xmlns:a16="http://schemas.microsoft.com/office/drawing/2014/main" id="{E52094B1-3F2C-0651-66EC-68E973920B24}"/>
              </a:ext>
            </a:extLst>
          </p:cNvPr>
          <p:cNvGrpSpPr/>
          <p:nvPr/>
        </p:nvGrpSpPr>
        <p:grpSpPr>
          <a:xfrm>
            <a:off x="5857092" y="1564627"/>
            <a:ext cx="2525848" cy="4644301"/>
            <a:chOff x="5857092" y="1805267"/>
            <a:chExt cx="2525848" cy="4644301"/>
          </a:xfrm>
        </p:grpSpPr>
        <p:grpSp>
          <p:nvGrpSpPr>
            <p:cNvPr id="22" name="Groupe 21">
              <a:extLst>
                <a:ext uri="{FF2B5EF4-FFF2-40B4-BE49-F238E27FC236}">
                  <a16:creationId xmlns:a16="http://schemas.microsoft.com/office/drawing/2014/main" id="{D5BC3B5C-459E-3B07-953C-A328B9B9F710}"/>
                </a:ext>
              </a:extLst>
            </p:cNvPr>
            <p:cNvGrpSpPr/>
            <p:nvPr/>
          </p:nvGrpSpPr>
          <p:grpSpPr>
            <a:xfrm>
              <a:off x="5857092" y="1805267"/>
              <a:ext cx="2525848" cy="4644301"/>
              <a:chOff x="5887743" y="1822217"/>
              <a:chExt cx="2525848" cy="4644301"/>
            </a:xfrm>
          </p:grpSpPr>
          <p:pic>
            <p:nvPicPr>
              <p:cNvPr id="16" name="Image 15" descr="Une image contenant texte&#10;&#10;Description générée automatiquement">
                <a:extLst>
                  <a:ext uri="{FF2B5EF4-FFF2-40B4-BE49-F238E27FC236}">
                    <a16:creationId xmlns:a16="http://schemas.microsoft.com/office/drawing/2014/main" id="{A3045B57-39E8-D2E3-EE8A-BEC840277DB4}"/>
                  </a:ext>
                </a:extLst>
              </p:cNvPr>
              <p:cNvPicPr>
                <a:picLocks noChangeAspect="1"/>
              </p:cNvPicPr>
              <p:nvPr/>
            </p:nvPicPr>
            <p:blipFill>
              <a:blip r:embed="rId6"/>
              <a:stretch>
                <a:fillRect/>
              </a:stretch>
            </p:blipFill>
            <p:spPr>
              <a:xfrm>
                <a:off x="5887743" y="1822217"/>
                <a:ext cx="2525848" cy="4644301"/>
              </a:xfrm>
              <a:prstGeom prst="rect">
                <a:avLst/>
              </a:prstGeom>
            </p:spPr>
          </p:pic>
          <p:sp>
            <p:nvSpPr>
              <p:cNvPr id="20" name="Rectangle 19">
                <a:extLst>
                  <a:ext uri="{FF2B5EF4-FFF2-40B4-BE49-F238E27FC236}">
                    <a16:creationId xmlns:a16="http://schemas.microsoft.com/office/drawing/2014/main" id="{95C252FE-4296-710D-0EFC-3655F1D9DEC5}"/>
                  </a:ext>
                </a:extLst>
              </p:cNvPr>
              <p:cNvSpPr/>
              <p:nvPr/>
            </p:nvSpPr>
            <p:spPr>
              <a:xfrm>
                <a:off x="6096000" y="2166372"/>
                <a:ext cx="1280153" cy="2412000"/>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p:txBody>
          </p:sp>
          <p:sp>
            <p:nvSpPr>
              <p:cNvPr id="21" name="Rectangle 20">
                <a:extLst>
                  <a:ext uri="{FF2B5EF4-FFF2-40B4-BE49-F238E27FC236}">
                    <a16:creationId xmlns:a16="http://schemas.microsoft.com/office/drawing/2014/main" id="{6E37D6F8-6EED-8CC2-827A-DABE5158618A}"/>
                  </a:ext>
                </a:extLst>
              </p:cNvPr>
              <p:cNvSpPr/>
              <p:nvPr/>
            </p:nvSpPr>
            <p:spPr>
              <a:xfrm>
                <a:off x="6096000" y="4584192"/>
                <a:ext cx="1280143" cy="1692000"/>
              </a:xfrm>
              <a:prstGeom prst="rect">
                <a:avLst/>
              </a:prstGeom>
              <a:noFill/>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grpSp>
        <p:sp>
          <p:nvSpPr>
            <p:cNvPr id="26" name="Rectangle 25">
              <a:extLst>
                <a:ext uri="{FF2B5EF4-FFF2-40B4-BE49-F238E27FC236}">
                  <a16:creationId xmlns:a16="http://schemas.microsoft.com/office/drawing/2014/main" id="{26A4B5A3-EF00-5FEA-CABE-AC08D911B4E3}"/>
                </a:ext>
              </a:extLst>
            </p:cNvPr>
            <p:cNvSpPr/>
            <p:nvPr/>
          </p:nvSpPr>
          <p:spPr>
            <a:xfrm>
              <a:off x="7363951" y="1987296"/>
              <a:ext cx="597425" cy="4279392"/>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grpSp>
      <p:sp>
        <p:nvSpPr>
          <p:cNvPr id="27" name="Espace réservé du contenu 4">
            <a:extLst>
              <a:ext uri="{FF2B5EF4-FFF2-40B4-BE49-F238E27FC236}">
                <a16:creationId xmlns:a16="http://schemas.microsoft.com/office/drawing/2014/main" id="{5FAD905B-C070-8460-D77A-CAA7C5E4AACD}"/>
              </a:ext>
            </a:extLst>
          </p:cNvPr>
          <p:cNvSpPr txBox="1">
            <a:spLocks/>
          </p:cNvSpPr>
          <p:nvPr/>
        </p:nvSpPr>
        <p:spPr>
          <a:xfrm>
            <a:off x="457231" y="4639895"/>
            <a:ext cx="5223130" cy="865328"/>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Dans le carré rouge, nous avons le taux de remplissage dans chaque variable. On peut y distinguer quelques variables peu renseignées</a:t>
            </a:r>
          </a:p>
        </p:txBody>
      </p:sp>
      <p:sp>
        <p:nvSpPr>
          <p:cNvPr id="28" name="Espace réservé du contenu 4">
            <a:extLst>
              <a:ext uri="{FF2B5EF4-FFF2-40B4-BE49-F238E27FC236}">
                <a16:creationId xmlns:a16="http://schemas.microsoft.com/office/drawing/2014/main" id="{F5C9D672-E7B6-82EA-FC00-AB858818B294}"/>
              </a:ext>
            </a:extLst>
          </p:cNvPr>
          <p:cNvSpPr txBox="1">
            <a:spLocks/>
          </p:cNvSpPr>
          <p:nvPr/>
        </p:nvSpPr>
        <p:spPr>
          <a:xfrm>
            <a:off x="457231" y="5653057"/>
            <a:ext cx="5223130" cy="865328"/>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400" i="1" dirty="0"/>
              <a:t>La ville de Seattle se concentre uniquement sur les bâtiments non résidentiels qui ont un statut de conformité dans le cadre de son étude.</a:t>
            </a:r>
          </a:p>
        </p:txBody>
      </p:sp>
      <p:sp>
        <p:nvSpPr>
          <p:cNvPr id="6" name="Espace réservé du pied de page 5">
            <a:extLst>
              <a:ext uri="{FF2B5EF4-FFF2-40B4-BE49-F238E27FC236}">
                <a16:creationId xmlns:a16="http://schemas.microsoft.com/office/drawing/2014/main" id="{9F809987-23C1-369A-DE78-1E75DBB6D425}"/>
              </a:ext>
            </a:extLst>
          </p:cNvPr>
          <p:cNvSpPr>
            <a:spLocks noGrp="1"/>
          </p:cNvSpPr>
          <p:nvPr>
            <p:ph type="ftr" sz="quarter" idx="14"/>
          </p:nvPr>
        </p:nvSpPr>
        <p:spPr/>
        <p:txBody>
          <a:bodyPr/>
          <a:lstStyle/>
          <a:p>
            <a:pPr rtl="0"/>
            <a:r>
              <a:rPr lang="fr-FR" noProof="0"/>
              <a:t>Alpha Oumar DIALLO</a:t>
            </a:r>
          </a:p>
        </p:txBody>
      </p:sp>
    </p:spTree>
    <p:extLst>
      <p:ext uri="{BB962C8B-B14F-4D97-AF65-F5344CB8AC3E}">
        <p14:creationId xmlns:p14="http://schemas.microsoft.com/office/powerpoint/2010/main" val="3188837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304E83-A4F0-49C5-BB01-F5773509A2B3}"/>
              </a:ext>
            </a:extLst>
          </p:cNvPr>
          <p:cNvSpPr>
            <a:spLocks noGrp="1"/>
          </p:cNvSpPr>
          <p:nvPr>
            <p:ph type="title"/>
          </p:nvPr>
        </p:nvSpPr>
        <p:spPr>
          <a:xfrm>
            <a:off x="432000" y="290856"/>
            <a:ext cx="6639360" cy="770234"/>
          </a:xfrm>
        </p:spPr>
        <p:txBody>
          <a:bodyPr rtlCol="0"/>
          <a:lstStyle/>
          <a:p>
            <a:r>
              <a:rPr lang="fr-FR" sz="2400" b="1" dirty="0"/>
              <a:t>Suppression des variables redondantes</a:t>
            </a:r>
            <a:endParaRPr lang="fr-FR" sz="2400" dirty="0"/>
          </a:p>
        </p:txBody>
      </p:sp>
      <p:cxnSp>
        <p:nvCxnSpPr>
          <p:cNvPr id="11" name="Connecteur droit 10" descr="Séparateur de diapositive">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a:cxnSpLocks/>
          </p:cNvCxnSpPr>
          <p:nvPr/>
        </p:nvCxnSpPr>
        <p:spPr>
          <a:xfrm>
            <a:off x="1146048" y="1061090"/>
            <a:ext cx="240182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9AE72969-08DD-796B-A0E8-9797EDA886A7}"/>
              </a:ext>
            </a:extLst>
          </p:cNvPr>
          <p:cNvPicPr>
            <a:picLocks noChangeAspect="1"/>
          </p:cNvPicPr>
          <p:nvPr/>
        </p:nvPicPr>
        <p:blipFill>
          <a:blip r:embed="rId3"/>
          <a:stretch>
            <a:fillRect/>
          </a:stretch>
        </p:blipFill>
        <p:spPr>
          <a:xfrm>
            <a:off x="9845860" y="326223"/>
            <a:ext cx="1083448" cy="1083448"/>
          </a:xfrm>
          <a:prstGeom prst="rect">
            <a:avLst/>
          </a:prstGeom>
        </p:spPr>
      </p:pic>
      <p:pic>
        <p:nvPicPr>
          <p:cNvPr id="19" name="Espace réservé du contenu 18" descr="Une image contenant texte">
            <a:extLst>
              <a:ext uri="{FF2B5EF4-FFF2-40B4-BE49-F238E27FC236}">
                <a16:creationId xmlns:a16="http://schemas.microsoft.com/office/drawing/2014/main" id="{28554FF5-24FB-4F21-3D88-880671370D3D}"/>
              </a:ext>
            </a:extLst>
          </p:cNvPr>
          <p:cNvPicPr>
            <a:picLocks noGrp="1" noChangeAspect="1"/>
          </p:cNvPicPr>
          <p:nvPr>
            <p:ph sz="half" idx="2"/>
          </p:nvPr>
        </p:nvPicPr>
        <p:blipFill>
          <a:blip r:embed="rId4"/>
          <a:stretch>
            <a:fillRect/>
          </a:stretch>
        </p:blipFill>
        <p:spPr>
          <a:xfrm>
            <a:off x="431999" y="1379363"/>
            <a:ext cx="2689151" cy="4944570"/>
          </a:xfrm>
        </p:spPr>
      </p:pic>
      <p:pic>
        <p:nvPicPr>
          <p:cNvPr id="20" name="Image 19">
            <a:extLst>
              <a:ext uri="{FF2B5EF4-FFF2-40B4-BE49-F238E27FC236}">
                <a16:creationId xmlns:a16="http://schemas.microsoft.com/office/drawing/2014/main" id="{B938E38C-1522-54A0-C5C9-6BDDFFB13A81}"/>
              </a:ext>
            </a:extLst>
          </p:cNvPr>
          <p:cNvPicPr>
            <a:picLocks noChangeAspect="1"/>
          </p:cNvPicPr>
          <p:nvPr/>
        </p:nvPicPr>
        <p:blipFill>
          <a:blip r:embed="rId5"/>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sp>
        <p:nvSpPr>
          <p:cNvPr id="21" name="Rectangle 20">
            <a:extLst>
              <a:ext uri="{FF2B5EF4-FFF2-40B4-BE49-F238E27FC236}">
                <a16:creationId xmlns:a16="http://schemas.microsoft.com/office/drawing/2014/main" id="{016E3698-B56B-9A8A-1FCF-1E4EB9DE10ED}"/>
              </a:ext>
            </a:extLst>
          </p:cNvPr>
          <p:cNvSpPr/>
          <p:nvPr/>
        </p:nvSpPr>
        <p:spPr>
          <a:xfrm>
            <a:off x="431999" y="4511040"/>
            <a:ext cx="2689151" cy="377952"/>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32" name="Image 31">
            <a:extLst>
              <a:ext uri="{FF2B5EF4-FFF2-40B4-BE49-F238E27FC236}">
                <a16:creationId xmlns:a16="http://schemas.microsoft.com/office/drawing/2014/main" id="{730A12EA-090E-A6F7-4AE3-A10480B801EC}"/>
              </a:ext>
            </a:extLst>
          </p:cNvPr>
          <p:cNvPicPr>
            <a:picLocks noChangeAspect="1"/>
          </p:cNvPicPr>
          <p:nvPr/>
        </p:nvPicPr>
        <p:blipFill>
          <a:blip r:embed="rId6"/>
          <a:stretch>
            <a:fillRect/>
          </a:stretch>
        </p:blipFill>
        <p:spPr>
          <a:xfrm>
            <a:off x="5136767" y="2666798"/>
            <a:ext cx="4556343" cy="666948"/>
          </a:xfrm>
          <a:prstGeom prst="rect">
            <a:avLst/>
          </a:prstGeom>
        </p:spPr>
      </p:pic>
      <p:pic>
        <p:nvPicPr>
          <p:cNvPr id="34" name="Image 33">
            <a:extLst>
              <a:ext uri="{FF2B5EF4-FFF2-40B4-BE49-F238E27FC236}">
                <a16:creationId xmlns:a16="http://schemas.microsoft.com/office/drawing/2014/main" id="{BABBC62B-D6F8-02F0-D4F1-EC92A521FDF1}"/>
              </a:ext>
            </a:extLst>
          </p:cNvPr>
          <p:cNvPicPr>
            <a:picLocks noChangeAspect="1"/>
          </p:cNvPicPr>
          <p:nvPr/>
        </p:nvPicPr>
        <p:blipFill>
          <a:blip r:embed="rId7"/>
          <a:stretch>
            <a:fillRect/>
          </a:stretch>
        </p:blipFill>
        <p:spPr>
          <a:xfrm>
            <a:off x="5089730" y="4554003"/>
            <a:ext cx="4556343" cy="639320"/>
          </a:xfrm>
          <a:prstGeom prst="rect">
            <a:avLst/>
          </a:prstGeom>
        </p:spPr>
      </p:pic>
      <p:sp>
        <p:nvSpPr>
          <p:cNvPr id="35" name="Rectangle 34">
            <a:extLst>
              <a:ext uri="{FF2B5EF4-FFF2-40B4-BE49-F238E27FC236}">
                <a16:creationId xmlns:a16="http://schemas.microsoft.com/office/drawing/2014/main" id="{574BA3AE-5B53-CF5C-C137-544090C1A3F2}"/>
              </a:ext>
            </a:extLst>
          </p:cNvPr>
          <p:cNvSpPr/>
          <p:nvPr/>
        </p:nvSpPr>
        <p:spPr>
          <a:xfrm>
            <a:off x="431999" y="5169408"/>
            <a:ext cx="2689151" cy="377952"/>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cxnSp>
        <p:nvCxnSpPr>
          <p:cNvPr id="37" name="Connecteur droit avec flèche 36">
            <a:extLst>
              <a:ext uri="{FF2B5EF4-FFF2-40B4-BE49-F238E27FC236}">
                <a16:creationId xmlns:a16="http://schemas.microsoft.com/office/drawing/2014/main" id="{702268EF-334D-3D5B-8E2B-9B5E40B4CB30}"/>
              </a:ext>
            </a:extLst>
          </p:cNvPr>
          <p:cNvCxnSpPr>
            <a:cxnSpLocks/>
            <a:endCxn id="32" idx="1"/>
          </p:cNvCxnSpPr>
          <p:nvPr/>
        </p:nvCxnSpPr>
        <p:spPr>
          <a:xfrm flipV="1">
            <a:off x="3121150" y="3000272"/>
            <a:ext cx="2015617" cy="17241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9" name="Connecteur droit avec flèche 38">
            <a:extLst>
              <a:ext uri="{FF2B5EF4-FFF2-40B4-BE49-F238E27FC236}">
                <a16:creationId xmlns:a16="http://schemas.microsoft.com/office/drawing/2014/main" id="{8DA20BA8-2B04-C769-1944-F24CF3493B6D}"/>
              </a:ext>
            </a:extLst>
          </p:cNvPr>
          <p:cNvCxnSpPr>
            <a:cxnSpLocks/>
            <a:stCxn id="35" idx="3"/>
            <a:endCxn id="34" idx="1"/>
          </p:cNvCxnSpPr>
          <p:nvPr/>
        </p:nvCxnSpPr>
        <p:spPr>
          <a:xfrm flipV="1">
            <a:off x="3121150" y="4873663"/>
            <a:ext cx="1968580" cy="484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E648C581-54F4-56E2-635B-B80C512B0BC0}"/>
              </a:ext>
            </a:extLst>
          </p:cNvPr>
          <p:cNvSpPr txBox="1"/>
          <p:nvPr/>
        </p:nvSpPr>
        <p:spPr>
          <a:xfrm>
            <a:off x="3808934" y="1567409"/>
            <a:ext cx="5890865" cy="830997"/>
          </a:xfrm>
          <a:prstGeom prst="rect">
            <a:avLst/>
          </a:prstGeom>
          <a:noFill/>
        </p:spPr>
        <p:txBody>
          <a:bodyPr wrap="square" rtlCol="0">
            <a:spAutoFit/>
          </a:bodyPr>
          <a:lstStyle/>
          <a:p>
            <a:pPr algn="just"/>
            <a:r>
              <a:rPr lang="fr-FR" sz="1200" dirty="0"/>
              <a:t>La présence de variables redondantes peut entraîner une perte d'efficacité et de performance du modèle. En éliminant ces variables, on peut réduire le nombre de caractéristiques sans perdre d'informations significatives, améliorant ainsi l'interprétabilité du modèle et réduisant les temps de traitement.</a:t>
            </a:r>
          </a:p>
        </p:txBody>
      </p:sp>
      <p:sp>
        <p:nvSpPr>
          <p:cNvPr id="42" name="ZoneTexte 41">
            <a:extLst>
              <a:ext uri="{FF2B5EF4-FFF2-40B4-BE49-F238E27FC236}">
                <a16:creationId xmlns:a16="http://schemas.microsoft.com/office/drawing/2014/main" id="{17FFF0F8-7B57-6515-4A0D-61E7826E4427}"/>
              </a:ext>
            </a:extLst>
          </p:cNvPr>
          <p:cNvSpPr txBox="1"/>
          <p:nvPr/>
        </p:nvSpPr>
        <p:spPr>
          <a:xfrm>
            <a:off x="4872671" y="5358384"/>
            <a:ext cx="5037498" cy="830997"/>
          </a:xfrm>
          <a:prstGeom prst="rect">
            <a:avLst/>
          </a:prstGeom>
          <a:noFill/>
        </p:spPr>
        <p:txBody>
          <a:bodyPr wrap="square" rtlCol="0">
            <a:spAutoFit/>
          </a:bodyPr>
          <a:lstStyle/>
          <a:p>
            <a:r>
              <a:rPr lang="fr-FR" sz="1200" dirty="0">
                <a:solidFill>
                  <a:srgbClr val="FF0000"/>
                </a:solidFill>
              </a:rPr>
              <a:t>-&gt;  </a:t>
            </a:r>
            <a:r>
              <a:rPr lang="fr-FR" sz="1200" dirty="0"/>
              <a:t>Certaines variables sont exprimées dans plusieurs unités</a:t>
            </a:r>
          </a:p>
          <a:p>
            <a:endParaRPr lang="fr-FR" sz="1200" dirty="0"/>
          </a:p>
          <a:p>
            <a:r>
              <a:rPr lang="fr-FR" sz="1200" dirty="0"/>
              <a:t>Nous conservons donc que les variables exprimées en </a:t>
            </a:r>
            <a:r>
              <a:rPr lang="fr-FR" sz="1200" dirty="0" err="1"/>
              <a:t>kBtu</a:t>
            </a:r>
            <a:r>
              <a:rPr lang="fr-FR" sz="1200" dirty="0"/>
              <a:t> (</a:t>
            </a:r>
            <a:r>
              <a:rPr lang="fr-FR" sz="1200" i="1" dirty="0"/>
              <a:t>British thermal </a:t>
            </a:r>
            <a:r>
              <a:rPr lang="fr-FR" sz="1200" i="1" dirty="0" err="1"/>
              <a:t>units</a:t>
            </a:r>
            <a:r>
              <a:rPr lang="fr-FR" sz="1200" dirty="0"/>
              <a:t>) afin d’avoir toutes nos variables énergétiques sur la même échelle.</a:t>
            </a:r>
          </a:p>
        </p:txBody>
      </p:sp>
      <p:sp>
        <p:nvSpPr>
          <p:cNvPr id="4" name="ZoneTexte 3">
            <a:extLst>
              <a:ext uri="{FF2B5EF4-FFF2-40B4-BE49-F238E27FC236}">
                <a16:creationId xmlns:a16="http://schemas.microsoft.com/office/drawing/2014/main" id="{647B960F-BD9C-D13A-BE5A-8A3E593C886A}"/>
              </a:ext>
            </a:extLst>
          </p:cNvPr>
          <p:cNvSpPr txBox="1"/>
          <p:nvPr/>
        </p:nvSpPr>
        <p:spPr>
          <a:xfrm>
            <a:off x="5032032" y="3480568"/>
            <a:ext cx="4718777" cy="461665"/>
          </a:xfrm>
          <a:prstGeom prst="rect">
            <a:avLst/>
          </a:prstGeom>
          <a:noFill/>
        </p:spPr>
        <p:txBody>
          <a:bodyPr wrap="square" rtlCol="0">
            <a:spAutoFit/>
          </a:bodyPr>
          <a:lstStyle/>
          <a:p>
            <a:pPr algn="just"/>
            <a:r>
              <a:rPr lang="fr-FR" sz="1200" dirty="0">
                <a:solidFill>
                  <a:srgbClr val="FF0000"/>
                </a:solidFill>
              </a:rPr>
              <a:t>-&gt;</a:t>
            </a:r>
            <a:r>
              <a:rPr lang="fr-FR" sz="1200" dirty="0"/>
              <a:t> Les variables suffixées WN (</a:t>
            </a:r>
            <a:r>
              <a:rPr lang="fr-FR" sz="1200" dirty="0" err="1"/>
              <a:t>Weather</a:t>
            </a:r>
            <a:r>
              <a:rPr lang="fr-FR" sz="1200" dirty="0"/>
              <a:t> </a:t>
            </a:r>
            <a:r>
              <a:rPr lang="fr-FR" sz="1200" dirty="0" err="1"/>
              <a:t>Normalized</a:t>
            </a:r>
            <a:r>
              <a:rPr lang="fr-FR" sz="1200" dirty="0"/>
              <a:t>) représentent des variables corrigées des effets des conditions météorologiques.</a:t>
            </a:r>
          </a:p>
        </p:txBody>
      </p:sp>
      <p:sp>
        <p:nvSpPr>
          <p:cNvPr id="5" name="ZoneTexte 4">
            <a:extLst>
              <a:ext uri="{FF2B5EF4-FFF2-40B4-BE49-F238E27FC236}">
                <a16:creationId xmlns:a16="http://schemas.microsoft.com/office/drawing/2014/main" id="{4D57D58E-1042-74DC-A9E0-00AFBA92CBEE}"/>
              </a:ext>
            </a:extLst>
          </p:cNvPr>
          <p:cNvSpPr txBox="1"/>
          <p:nvPr/>
        </p:nvSpPr>
        <p:spPr>
          <a:xfrm>
            <a:off x="4286550" y="4079401"/>
            <a:ext cx="5413249" cy="276999"/>
          </a:xfrm>
          <a:prstGeom prst="rect">
            <a:avLst/>
          </a:prstGeom>
          <a:noFill/>
        </p:spPr>
        <p:txBody>
          <a:bodyPr wrap="square" rtlCol="0">
            <a:spAutoFit/>
          </a:bodyPr>
          <a:lstStyle/>
          <a:p>
            <a:pPr algn="just"/>
            <a:r>
              <a:rPr lang="fr-FR" sz="1200" dirty="0"/>
              <a:t>Dans nos modélisations, nous ne prendrons pas en compte les effets de la météo. </a:t>
            </a:r>
          </a:p>
        </p:txBody>
      </p:sp>
      <p:sp>
        <p:nvSpPr>
          <p:cNvPr id="3" name="Espace réservé du pied de page 2">
            <a:extLst>
              <a:ext uri="{FF2B5EF4-FFF2-40B4-BE49-F238E27FC236}">
                <a16:creationId xmlns:a16="http://schemas.microsoft.com/office/drawing/2014/main" id="{FFD75063-F4EC-5751-12AB-3DB917BF29A6}"/>
              </a:ext>
            </a:extLst>
          </p:cNvPr>
          <p:cNvSpPr>
            <a:spLocks noGrp="1"/>
          </p:cNvSpPr>
          <p:nvPr>
            <p:ph type="ftr" sz="quarter" idx="14"/>
          </p:nvPr>
        </p:nvSpPr>
        <p:spPr/>
        <p:txBody>
          <a:bodyPr/>
          <a:lstStyle/>
          <a:p>
            <a:pPr rtl="0"/>
            <a:r>
              <a:rPr lang="fr-FR" noProof="0"/>
              <a:t>Alpha Oumar DIALLO</a:t>
            </a:r>
          </a:p>
        </p:txBody>
      </p:sp>
    </p:spTree>
    <p:extLst>
      <p:ext uri="{BB962C8B-B14F-4D97-AF65-F5344CB8AC3E}">
        <p14:creationId xmlns:p14="http://schemas.microsoft.com/office/powerpoint/2010/main" val="147601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304E83-A4F0-49C5-BB01-F5773509A2B3}"/>
              </a:ext>
            </a:extLst>
          </p:cNvPr>
          <p:cNvSpPr>
            <a:spLocks noGrp="1"/>
          </p:cNvSpPr>
          <p:nvPr>
            <p:ph type="title"/>
          </p:nvPr>
        </p:nvSpPr>
        <p:spPr>
          <a:xfrm>
            <a:off x="432000" y="290856"/>
            <a:ext cx="6639360" cy="770234"/>
          </a:xfrm>
        </p:spPr>
        <p:txBody>
          <a:bodyPr rtlCol="0"/>
          <a:lstStyle/>
          <a:p>
            <a:r>
              <a:rPr lang="fr-FR" sz="2400" b="1" dirty="0"/>
              <a:t>Suppression des variables sans intérêt</a:t>
            </a:r>
            <a:endParaRPr lang="fr-FR" sz="2400" dirty="0"/>
          </a:p>
        </p:txBody>
      </p:sp>
      <p:cxnSp>
        <p:nvCxnSpPr>
          <p:cNvPr id="11" name="Connecteur droit 10" descr="Séparateur de diapositive">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a:cxnSpLocks/>
          </p:cNvCxnSpPr>
          <p:nvPr/>
        </p:nvCxnSpPr>
        <p:spPr>
          <a:xfrm>
            <a:off x="1146048" y="1061090"/>
            <a:ext cx="240182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9AE72969-08DD-796B-A0E8-9797EDA886A7}"/>
              </a:ext>
            </a:extLst>
          </p:cNvPr>
          <p:cNvPicPr>
            <a:picLocks noChangeAspect="1"/>
          </p:cNvPicPr>
          <p:nvPr/>
        </p:nvPicPr>
        <p:blipFill>
          <a:blip r:embed="rId3"/>
          <a:stretch>
            <a:fillRect/>
          </a:stretch>
        </p:blipFill>
        <p:spPr>
          <a:xfrm>
            <a:off x="9737330" y="253051"/>
            <a:ext cx="1083448" cy="1083448"/>
          </a:xfrm>
          <a:prstGeom prst="rect">
            <a:avLst/>
          </a:prstGeom>
        </p:spPr>
      </p:pic>
      <p:pic>
        <p:nvPicPr>
          <p:cNvPr id="20" name="Image 19">
            <a:extLst>
              <a:ext uri="{FF2B5EF4-FFF2-40B4-BE49-F238E27FC236}">
                <a16:creationId xmlns:a16="http://schemas.microsoft.com/office/drawing/2014/main" id="{B938E38C-1522-54A0-C5C9-6BDDFFB13A81}"/>
              </a:ext>
            </a:extLst>
          </p:cNvPr>
          <p:cNvPicPr>
            <a:picLocks noChangeAspect="1"/>
          </p:cNvPicPr>
          <p:nvPr/>
        </p:nvPicPr>
        <p:blipFill>
          <a:blip r:embed="rId4"/>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sp>
        <p:nvSpPr>
          <p:cNvPr id="41" name="ZoneTexte 40">
            <a:extLst>
              <a:ext uri="{FF2B5EF4-FFF2-40B4-BE49-F238E27FC236}">
                <a16:creationId xmlns:a16="http://schemas.microsoft.com/office/drawing/2014/main" id="{E648C581-54F4-56E2-635B-B80C512B0BC0}"/>
              </a:ext>
            </a:extLst>
          </p:cNvPr>
          <p:cNvSpPr txBox="1"/>
          <p:nvPr/>
        </p:nvSpPr>
        <p:spPr>
          <a:xfrm>
            <a:off x="4836145" y="5194884"/>
            <a:ext cx="4234707" cy="830997"/>
          </a:xfrm>
          <a:prstGeom prst="rect">
            <a:avLst/>
          </a:prstGeom>
          <a:noFill/>
        </p:spPr>
        <p:txBody>
          <a:bodyPr wrap="square" rtlCol="0">
            <a:spAutoFit/>
          </a:bodyPr>
          <a:lstStyle/>
          <a:p>
            <a:pPr algn="just"/>
            <a:r>
              <a:rPr lang="fr-FR" sz="1200" dirty="0"/>
              <a:t>Les variables sans intérêt peuvent augmenter le temps de traitement et la complexité du modèle sans améliorer sa performance. En les éliminant, on peut obtenir un modèle plus simple, plus facile à interpréter et plus rapide à entraîner.</a:t>
            </a:r>
          </a:p>
        </p:txBody>
      </p:sp>
      <p:grpSp>
        <p:nvGrpSpPr>
          <p:cNvPr id="57" name="Groupe 56">
            <a:extLst>
              <a:ext uri="{FF2B5EF4-FFF2-40B4-BE49-F238E27FC236}">
                <a16:creationId xmlns:a16="http://schemas.microsoft.com/office/drawing/2014/main" id="{1D7E5980-CE3A-39D1-3271-DC65A2202354}"/>
              </a:ext>
            </a:extLst>
          </p:cNvPr>
          <p:cNvGrpSpPr/>
          <p:nvPr/>
        </p:nvGrpSpPr>
        <p:grpSpPr>
          <a:xfrm>
            <a:off x="418464" y="1367171"/>
            <a:ext cx="2702686" cy="4944570"/>
            <a:chOff x="418464" y="1367171"/>
            <a:chExt cx="2702686" cy="4944570"/>
          </a:xfrm>
        </p:grpSpPr>
        <p:pic>
          <p:nvPicPr>
            <p:cNvPr id="54" name="Espace réservé du contenu 18" descr="Une image contenant texte">
              <a:extLst>
                <a:ext uri="{FF2B5EF4-FFF2-40B4-BE49-F238E27FC236}">
                  <a16:creationId xmlns:a16="http://schemas.microsoft.com/office/drawing/2014/main" id="{9CC632EB-376F-1A5B-C6BC-EB08B215A52E}"/>
                </a:ext>
              </a:extLst>
            </p:cNvPr>
            <p:cNvPicPr>
              <a:picLocks noChangeAspect="1"/>
            </p:cNvPicPr>
            <p:nvPr/>
          </p:nvPicPr>
          <p:blipFill>
            <a:blip r:embed="rId5"/>
            <a:stretch>
              <a:fillRect/>
            </a:stretch>
          </p:blipFill>
          <p:spPr>
            <a:xfrm>
              <a:off x="431999" y="1367171"/>
              <a:ext cx="2689151" cy="4944570"/>
            </a:xfrm>
            <a:prstGeom prst="rect">
              <a:avLst/>
            </a:prstGeom>
          </p:spPr>
        </p:pic>
        <p:sp>
          <p:nvSpPr>
            <p:cNvPr id="21" name="Rectangle 20">
              <a:extLst>
                <a:ext uri="{FF2B5EF4-FFF2-40B4-BE49-F238E27FC236}">
                  <a16:creationId xmlns:a16="http://schemas.microsoft.com/office/drawing/2014/main" id="{016E3698-B56B-9A8A-1FCF-1E4EB9DE10ED}"/>
                </a:ext>
              </a:extLst>
            </p:cNvPr>
            <p:cNvSpPr/>
            <p:nvPr/>
          </p:nvSpPr>
          <p:spPr>
            <a:xfrm>
              <a:off x="431998" y="1755648"/>
              <a:ext cx="2664000" cy="180000"/>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5" name="Rectangle 34">
              <a:extLst>
                <a:ext uri="{FF2B5EF4-FFF2-40B4-BE49-F238E27FC236}">
                  <a16:creationId xmlns:a16="http://schemas.microsoft.com/office/drawing/2014/main" id="{574BA3AE-5B53-CF5C-C137-544090C1A3F2}"/>
                </a:ext>
              </a:extLst>
            </p:cNvPr>
            <p:cNvSpPr/>
            <p:nvPr/>
          </p:nvSpPr>
          <p:spPr>
            <a:xfrm>
              <a:off x="431999" y="5547359"/>
              <a:ext cx="2689151" cy="370541"/>
            </a:xfrm>
            <a:prstGeom prst="rect">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46" name="Rectangle 45">
              <a:extLst>
                <a:ext uri="{FF2B5EF4-FFF2-40B4-BE49-F238E27FC236}">
                  <a16:creationId xmlns:a16="http://schemas.microsoft.com/office/drawing/2014/main" id="{63DAE256-E3EC-ABDC-C488-234CC1C941F9}"/>
                </a:ext>
              </a:extLst>
            </p:cNvPr>
            <p:cNvSpPr/>
            <p:nvPr/>
          </p:nvSpPr>
          <p:spPr>
            <a:xfrm>
              <a:off x="431999" y="2145792"/>
              <a:ext cx="2689151" cy="914400"/>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7" name="Rectangle 46">
              <a:extLst>
                <a:ext uri="{FF2B5EF4-FFF2-40B4-BE49-F238E27FC236}">
                  <a16:creationId xmlns:a16="http://schemas.microsoft.com/office/drawing/2014/main" id="{1264E338-A7CC-8CA6-6893-43C5D46BDF66}"/>
                </a:ext>
              </a:extLst>
            </p:cNvPr>
            <p:cNvSpPr/>
            <p:nvPr/>
          </p:nvSpPr>
          <p:spPr>
            <a:xfrm>
              <a:off x="418464" y="3548869"/>
              <a:ext cx="2700000" cy="180000"/>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sp>
        <p:nvSpPr>
          <p:cNvPr id="55" name="Rectangle 54">
            <a:extLst>
              <a:ext uri="{FF2B5EF4-FFF2-40B4-BE49-F238E27FC236}">
                <a16:creationId xmlns:a16="http://schemas.microsoft.com/office/drawing/2014/main" id="{1BA51476-3B91-D766-8255-34258D5B6B1E}"/>
              </a:ext>
            </a:extLst>
          </p:cNvPr>
          <p:cNvSpPr/>
          <p:nvPr/>
        </p:nvSpPr>
        <p:spPr>
          <a:xfrm>
            <a:off x="431999" y="4511040"/>
            <a:ext cx="2689151" cy="37795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sp>
        <p:nvSpPr>
          <p:cNvPr id="56" name="Rectangle 55">
            <a:extLst>
              <a:ext uri="{FF2B5EF4-FFF2-40B4-BE49-F238E27FC236}">
                <a16:creationId xmlns:a16="http://schemas.microsoft.com/office/drawing/2014/main" id="{B7340A7B-A822-2534-4D6B-74026975A07A}"/>
              </a:ext>
            </a:extLst>
          </p:cNvPr>
          <p:cNvSpPr/>
          <p:nvPr/>
        </p:nvSpPr>
        <p:spPr>
          <a:xfrm>
            <a:off x="431999" y="5169408"/>
            <a:ext cx="2689151" cy="377952"/>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58" name="Rectangle 57">
            <a:extLst>
              <a:ext uri="{FF2B5EF4-FFF2-40B4-BE49-F238E27FC236}">
                <a16:creationId xmlns:a16="http://schemas.microsoft.com/office/drawing/2014/main" id="{29BB9790-2387-7105-A2B1-6351B46ECE2A}"/>
              </a:ext>
            </a:extLst>
          </p:cNvPr>
          <p:cNvSpPr/>
          <p:nvPr/>
        </p:nvSpPr>
        <p:spPr>
          <a:xfrm>
            <a:off x="422493" y="4951392"/>
            <a:ext cx="2700000" cy="20212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9" name="Rectangle 58">
            <a:extLst>
              <a:ext uri="{FF2B5EF4-FFF2-40B4-BE49-F238E27FC236}">
                <a16:creationId xmlns:a16="http://schemas.microsoft.com/office/drawing/2014/main" id="{A8CD377D-6AE1-A411-2B7A-EC7F33CB3399}"/>
              </a:ext>
            </a:extLst>
          </p:cNvPr>
          <p:cNvSpPr/>
          <p:nvPr/>
        </p:nvSpPr>
        <p:spPr>
          <a:xfrm>
            <a:off x="431998" y="3167078"/>
            <a:ext cx="2700000" cy="108000"/>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nvGrpSpPr>
          <p:cNvPr id="18" name="Groupe 17">
            <a:extLst>
              <a:ext uri="{FF2B5EF4-FFF2-40B4-BE49-F238E27FC236}">
                <a16:creationId xmlns:a16="http://schemas.microsoft.com/office/drawing/2014/main" id="{DFF47A78-CA1A-D377-EDB3-0F55469FCCC1}"/>
              </a:ext>
            </a:extLst>
          </p:cNvPr>
          <p:cNvGrpSpPr/>
          <p:nvPr/>
        </p:nvGrpSpPr>
        <p:grpSpPr>
          <a:xfrm>
            <a:off x="5312775" y="832580"/>
            <a:ext cx="3758077" cy="3984428"/>
            <a:chOff x="5547356" y="1194263"/>
            <a:chExt cx="4854749" cy="4785681"/>
          </a:xfrm>
        </p:grpSpPr>
        <p:pic>
          <p:nvPicPr>
            <p:cNvPr id="4" name="Image 3">
              <a:extLst>
                <a:ext uri="{FF2B5EF4-FFF2-40B4-BE49-F238E27FC236}">
                  <a16:creationId xmlns:a16="http://schemas.microsoft.com/office/drawing/2014/main" id="{CEADEE05-71D8-C851-C0C8-2F98ED23B12F}"/>
                </a:ext>
              </a:extLst>
            </p:cNvPr>
            <p:cNvPicPr>
              <a:picLocks noChangeAspect="1"/>
            </p:cNvPicPr>
            <p:nvPr/>
          </p:nvPicPr>
          <p:blipFill>
            <a:blip r:embed="rId6"/>
            <a:stretch>
              <a:fillRect/>
            </a:stretch>
          </p:blipFill>
          <p:spPr>
            <a:xfrm>
              <a:off x="5547360" y="1194263"/>
              <a:ext cx="4840224" cy="383487"/>
            </a:xfrm>
            <a:prstGeom prst="rect">
              <a:avLst/>
            </a:prstGeom>
          </p:spPr>
        </p:pic>
        <p:pic>
          <p:nvPicPr>
            <p:cNvPr id="6" name="Image 5" descr="Une image contenant texte&#10;&#10;Description générée automatiquement">
              <a:extLst>
                <a:ext uri="{FF2B5EF4-FFF2-40B4-BE49-F238E27FC236}">
                  <a16:creationId xmlns:a16="http://schemas.microsoft.com/office/drawing/2014/main" id="{CF03289F-4DE3-B52E-63E0-521857C94C31}"/>
                </a:ext>
              </a:extLst>
            </p:cNvPr>
            <p:cNvPicPr>
              <a:picLocks noChangeAspect="1"/>
            </p:cNvPicPr>
            <p:nvPr/>
          </p:nvPicPr>
          <p:blipFill>
            <a:blip r:embed="rId7"/>
            <a:stretch>
              <a:fillRect/>
            </a:stretch>
          </p:blipFill>
          <p:spPr>
            <a:xfrm>
              <a:off x="5547360" y="1799518"/>
              <a:ext cx="4840224" cy="1716680"/>
            </a:xfrm>
            <a:prstGeom prst="rect">
              <a:avLst/>
            </a:prstGeom>
          </p:spPr>
        </p:pic>
        <p:pic>
          <p:nvPicPr>
            <p:cNvPr id="9" name="Image 8">
              <a:extLst>
                <a:ext uri="{FF2B5EF4-FFF2-40B4-BE49-F238E27FC236}">
                  <a16:creationId xmlns:a16="http://schemas.microsoft.com/office/drawing/2014/main" id="{3065E6F0-DCE3-8510-239F-8351B3118E25}"/>
                </a:ext>
              </a:extLst>
            </p:cNvPr>
            <p:cNvPicPr>
              <a:picLocks noChangeAspect="1"/>
            </p:cNvPicPr>
            <p:nvPr/>
          </p:nvPicPr>
          <p:blipFill>
            <a:blip r:embed="rId8"/>
            <a:stretch>
              <a:fillRect/>
            </a:stretch>
          </p:blipFill>
          <p:spPr>
            <a:xfrm>
              <a:off x="5547358" y="3748644"/>
              <a:ext cx="4840225" cy="167254"/>
            </a:xfrm>
            <a:prstGeom prst="rect">
              <a:avLst/>
            </a:prstGeom>
          </p:spPr>
        </p:pic>
        <p:pic>
          <p:nvPicPr>
            <p:cNvPr id="13" name="Image 12">
              <a:extLst>
                <a:ext uri="{FF2B5EF4-FFF2-40B4-BE49-F238E27FC236}">
                  <a16:creationId xmlns:a16="http://schemas.microsoft.com/office/drawing/2014/main" id="{DC4D808B-8821-63BF-9D1F-EFC0F0C3A4FA}"/>
                </a:ext>
              </a:extLst>
            </p:cNvPr>
            <p:cNvPicPr>
              <a:picLocks noChangeAspect="1"/>
            </p:cNvPicPr>
            <p:nvPr/>
          </p:nvPicPr>
          <p:blipFill>
            <a:blip r:embed="rId9"/>
            <a:stretch>
              <a:fillRect/>
            </a:stretch>
          </p:blipFill>
          <p:spPr>
            <a:xfrm>
              <a:off x="5547357" y="4130729"/>
              <a:ext cx="4840225" cy="346094"/>
            </a:xfrm>
            <a:prstGeom prst="rect">
              <a:avLst/>
            </a:prstGeom>
          </p:spPr>
        </p:pic>
        <p:pic>
          <p:nvPicPr>
            <p:cNvPr id="15" name="Image 14">
              <a:extLst>
                <a:ext uri="{FF2B5EF4-FFF2-40B4-BE49-F238E27FC236}">
                  <a16:creationId xmlns:a16="http://schemas.microsoft.com/office/drawing/2014/main" id="{BAF7531F-ABBA-9349-034A-EC2705AD721F}"/>
                </a:ext>
              </a:extLst>
            </p:cNvPr>
            <p:cNvPicPr>
              <a:picLocks noChangeAspect="1"/>
            </p:cNvPicPr>
            <p:nvPr/>
          </p:nvPicPr>
          <p:blipFill>
            <a:blip r:embed="rId10"/>
            <a:stretch>
              <a:fillRect/>
            </a:stretch>
          </p:blipFill>
          <p:spPr>
            <a:xfrm>
              <a:off x="5547357" y="4697181"/>
              <a:ext cx="4846764" cy="338254"/>
            </a:xfrm>
            <a:prstGeom prst="rect">
              <a:avLst/>
            </a:prstGeom>
          </p:spPr>
        </p:pic>
        <p:pic>
          <p:nvPicPr>
            <p:cNvPr id="17" name="Image 16" descr="Une image contenant texte, appareil, compteur&#10;&#10;Description générée automatiquement">
              <a:extLst>
                <a:ext uri="{FF2B5EF4-FFF2-40B4-BE49-F238E27FC236}">
                  <a16:creationId xmlns:a16="http://schemas.microsoft.com/office/drawing/2014/main" id="{6C68231A-12A8-F98B-992E-BC90C3261D9C}"/>
                </a:ext>
              </a:extLst>
            </p:cNvPr>
            <p:cNvPicPr>
              <a:picLocks noChangeAspect="1"/>
            </p:cNvPicPr>
            <p:nvPr/>
          </p:nvPicPr>
          <p:blipFill>
            <a:blip r:embed="rId11"/>
            <a:stretch>
              <a:fillRect/>
            </a:stretch>
          </p:blipFill>
          <p:spPr>
            <a:xfrm>
              <a:off x="5547356" y="5271863"/>
              <a:ext cx="4854749" cy="708081"/>
            </a:xfrm>
            <a:prstGeom prst="rect">
              <a:avLst/>
            </a:prstGeom>
          </p:spPr>
        </p:pic>
      </p:grpSp>
      <p:cxnSp>
        <p:nvCxnSpPr>
          <p:cNvPr id="22" name="Connecteur droit avec flèche 21">
            <a:extLst>
              <a:ext uri="{FF2B5EF4-FFF2-40B4-BE49-F238E27FC236}">
                <a16:creationId xmlns:a16="http://schemas.microsoft.com/office/drawing/2014/main" id="{DF8A27CB-BE64-AB7E-0FCC-9D0E4DD84D29}"/>
              </a:ext>
            </a:extLst>
          </p:cNvPr>
          <p:cNvCxnSpPr>
            <a:stCxn id="21" idx="3"/>
            <a:endCxn id="4" idx="1"/>
          </p:cNvCxnSpPr>
          <p:nvPr/>
        </p:nvCxnSpPr>
        <p:spPr>
          <a:xfrm flipV="1">
            <a:off x="3095998" y="992221"/>
            <a:ext cx="2216780" cy="85342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Connecteur droit avec flèche 22">
            <a:extLst>
              <a:ext uri="{FF2B5EF4-FFF2-40B4-BE49-F238E27FC236}">
                <a16:creationId xmlns:a16="http://schemas.microsoft.com/office/drawing/2014/main" id="{82D34EB4-A3A8-6FE7-D0DB-18599CD599E4}"/>
              </a:ext>
            </a:extLst>
          </p:cNvPr>
          <p:cNvCxnSpPr>
            <a:cxnSpLocks/>
            <a:endCxn id="6" idx="1"/>
          </p:cNvCxnSpPr>
          <p:nvPr/>
        </p:nvCxnSpPr>
        <p:spPr>
          <a:xfrm flipV="1">
            <a:off x="3115392" y="2051130"/>
            <a:ext cx="2197386" cy="53192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5" name="Connecteur droit avec flèche 24">
            <a:extLst>
              <a:ext uri="{FF2B5EF4-FFF2-40B4-BE49-F238E27FC236}">
                <a16:creationId xmlns:a16="http://schemas.microsoft.com/office/drawing/2014/main" id="{D5F7F96B-3E1F-5290-A58E-F4A8E43EB575}"/>
              </a:ext>
            </a:extLst>
          </p:cNvPr>
          <p:cNvCxnSpPr>
            <a:cxnSpLocks/>
            <a:endCxn id="9" idx="1"/>
          </p:cNvCxnSpPr>
          <p:nvPr/>
        </p:nvCxnSpPr>
        <p:spPr>
          <a:xfrm flipV="1">
            <a:off x="3141504" y="3028914"/>
            <a:ext cx="2171273" cy="20038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7" name="Connecteur droit avec flèche 26">
            <a:extLst>
              <a:ext uri="{FF2B5EF4-FFF2-40B4-BE49-F238E27FC236}">
                <a16:creationId xmlns:a16="http://schemas.microsoft.com/office/drawing/2014/main" id="{D5E18DB5-3247-3ACD-CE8A-381A24A938F2}"/>
              </a:ext>
            </a:extLst>
          </p:cNvPr>
          <p:cNvCxnSpPr>
            <a:cxnSpLocks/>
            <a:endCxn id="13" idx="1"/>
          </p:cNvCxnSpPr>
          <p:nvPr/>
        </p:nvCxnSpPr>
        <p:spPr>
          <a:xfrm flipV="1">
            <a:off x="3127970" y="3421476"/>
            <a:ext cx="2184806" cy="22049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9" name="Connecteur droit avec flèche 28">
            <a:extLst>
              <a:ext uri="{FF2B5EF4-FFF2-40B4-BE49-F238E27FC236}">
                <a16:creationId xmlns:a16="http://schemas.microsoft.com/office/drawing/2014/main" id="{D8110A67-7975-CAA6-20E8-7A0843A00567}"/>
              </a:ext>
            </a:extLst>
          </p:cNvPr>
          <p:cNvCxnSpPr>
            <a:cxnSpLocks/>
            <a:stCxn id="58" idx="3"/>
            <a:endCxn id="15" idx="1"/>
          </p:cNvCxnSpPr>
          <p:nvPr/>
        </p:nvCxnSpPr>
        <p:spPr>
          <a:xfrm flipV="1">
            <a:off x="3122493" y="3889825"/>
            <a:ext cx="2190283" cy="116263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2" name="Connecteur droit avec flèche 31">
            <a:extLst>
              <a:ext uri="{FF2B5EF4-FFF2-40B4-BE49-F238E27FC236}">
                <a16:creationId xmlns:a16="http://schemas.microsoft.com/office/drawing/2014/main" id="{F8810BB1-2475-184A-BB46-1FDDBEE09D63}"/>
              </a:ext>
            </a:extLst>
          </p:cNvPr>
          <p:cNvCxnSpPr>
            <a:cxnSpLocks/>
            <a:endCxn id="17" idx="1"/>
          </p:cNvCxnSpPr>
          <p:nvPr/>
        </p:nvCxnSpPr>
        <p:spPr>
          <a:xfrm flipV="1">
            <a:off x="3115392" y="4522244"/>
            <a:ext cx="2197383" cy="121948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 name="Espace réservé du pied de page 2">
            <a:extLst>
              <a:ext uri="{FF2B5EF4-FFF2-40B4-BE49-F238E27FC236}">
                <a16:creationId xmlns:a16="http://schemas.microsoft.com/office/drawing/2014/main" id="{1FC47209-7CBF-DE37-104A-714CC54735FF}"/>
              </a:ext>
            </a:extLst>
          </p:cNvPr>
          <p:cNvSpPr>
            <a:spLocks noGrp="1"/>
          </p:cNvSpPr>
          <p:nvPr>
            <p:ph type="ftr" sz="quarter" idx="14"/>
          </p:nvPr>
        </p:nvSpPr>
        <p:spPr/>
        <p:txBody>
          <a:bodyPr/>
          <a:lstStyle/>
          <a:p>
            <a:pPr rtl="0"/>
            <a:r>
              <a:rPr lang="fr-FR" noProof="0"/>
              <a:t>Alpha Oumar DIALLO</a:t>
            </a:r>
          </a:p>
        </p:txBody>
      </p:sp>
    </p:spTree>
    <p:extLst>
      <p:ext uri="{BB962C8B-B14F-4D97-AF65-F5344CB8AC3E}">
        <p14:creationId xmlns:p14="http://schemas.microsoft.com/office/powerpoint/2010/main" val="3574810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304E83-A4F0-49C5-BB01-F5773509A2B3}"/>
              </a:ext>
            </a:extLst>
          </p:cNvPr>
          <p:cNvSpPr>
            <a:spLocks noGrp="1"/>
          </p:cNvSpPr>
          <p:nvPr>
            <p:ph type="title"/>
          </p:nvPr>
        </p:nvSpPr>
        <p:spPr>
          <a:xfrm>
            <a:off x="432000" y="290856"/>
            <a:ext cx="8017056" cy="770234"/>
          </a:xfrm>
        </p:spPr>
        <p:txBody>
          <a:bodyPr rtlCol="0"/>
          <a:lstStyle/>
          <a:p>
            <a:r>
              <a:rPr lang="fr-FR" sz="2400" b="1" dirty="0"/>
              <a:t>Suppression des variables trop ressemblantes aux variables cibles</a:t>
            </a:r>
            <a:endParaRPr lang="fr-FR" sz="2400" dirty="0"/>
          </a:p>
        </p:txBody>
      </p:sp>
      <p:cxnSp>
        <p:nvCxnSpPr>
          <p:cNvPr id="11" name="Connecteur droit 10" descr="Séparateur de diapositive">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a:cxnSpLocks/>
          </p:cNvCxnSpPr>
          <p:nvPr/>
        </p:nvCxnSpPr>
        <p:spPr>
          <a:xfrm>
            <a:off x="1146048" y="1061090"/>
            <a:ext cx="240182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9AE72969-08DD-796B-A0E8-9797EDA886A7}"/>
              </a:ext>
            </a:extLst>
          </p:cNvPr>
          <p:cNvPicPr>
            <a:picLocks noChangeAspect="1"/>
          </p:cNvPicPr>
          <p:nvPr/>
        </p:nvPicPr>
        <p:blipFill>
          <a:blip r:embed="rId3"/>
          <a:stretch>
            <a:fillRect/>
          </a:stretch>
        </p:blipFill>
        <p:spPr>
          <a:xfrm>
            <a:off x="9962503" y="627756"/>
            <a:ext cx="1083448" cy="1083448"/>
          </a:xfrm>
          <a:prstGeom prst="rect">
            <a:avLst/>
          </a:prstGeom>
        </p:spPr>
      </p:pic>
      <p:pic>
        <p:nvPicPr>
          <p:cNvPr id="20" name="Image 19">
            <a:extLst>
              <a:ext uri="{FF2B5EF4-FFF2-40B4-BE49-F238E27FC236}">
                <a16:creationId xmlns:a16="http://schemas.microsoft.com/office/drawing/2014/main" id="{B938E38C-1522-54A0-C5C9-6BDDFFB13A81}"/>
              </a:ext>
            </a:extLst>
          </p:cNvPr>
          <p:cNvPicPr>
            <a:picLocks noChangeAspect="1"/>
          </p:cNvPicPr>
          <p:nvPr/>
        </p:nvPicPr>
        <p:blipFill>
          <a:blip r:embed="rId4"/>
          <a:stretch>
            <a:fillRect/>
          </a:stretch>
        </p:blipFill>
        <p:spPr>
          <a:xfrm>
            <a:off x="10387584" y="5950700"/>
            <a:ext cx="866389" cy="866389"/>
          </a:xfrm>
          <a:prstGeom prst="rect">
            <a:avLst/>
          </a:prstGeom>
          <a:effectLst>
            <a:outerShdw blurRad="63500" sx="102000" sy="102000" algn="ctr" rotWithShape="0">
              <a:prstClr val="black">
                <a:alpha val="40000"/>
              </a:prstClr>
            </a:outerShdw>
          </a:effectLst>
        </p:spPr>
      </p:pic>
      <p:grpSp>
        <p:nvGrpSpPr>
          <p:cNvPr id="18" name="Groupe 17">
            <a:extLst>
              <a:ext uri="{FF2B5EF4-FFF2-40B4-BE49-F238E27FC236}">
                <a16:creationId xmlns:a16="http://schemas.microsoft.com/office/drawing/2014/main" id="{89B0C742-1EF6-DA49-B242-EE249DC96259}"/>
              </a:ext>
            </a:extLst>
          </p:cNvPr>
          <p:cNvGrpSpPr/>
          <p:nvPr/>
        </p:nvGrpSpPr>
        <p:grpSpPr>
          <a:xfrm>
            <a:off x="418464" y="1367171"/>
            <a:ext cx="2713534" cy="4944570"/>
            <a:chOff x="418464" y="1367171"/>
            <a:chExt cx="2713534" cy="4944570"/>
          </a:xfrm>
        </p:grpSpPr>
        <p:pic>
          <p:nvPicPr>
            <p:cNvPr id="22" name="Espace réservé du contenu 18" descr="Une image contenant texte">
              <a:extLst>
                <a:ext uri="{FF2B5EF4-FFF2-40B4-BE49-F238E27FC236}">
                  <a16:creationId xmlns:a16="http://schemas.microsoft.com/office/drawing/2014/main" id="{E64D6F71-465D-63AC-8BDC-CD32418DD1F8}"/>
                </a:ext>
              </a:extLst>
            </p:cNvPr>
            <p:cNvPicPr>
              <a:picLocks noChangeAspect="1"/>
            </p:cNvPicPr>
            <p:nvPr/>
          </p:nvPicPr>
          <p:blipFill>
            <a:blip r:embed="rId5"/>
            <a:stretch>
              <a:fillRect/>
            </a:stretch>
          </p:blipFill>
          <p:spPr>
            <a:xfrm>
              <a:off x="431999" y="1367171"/>
              <a:ext cx="2689151" cy="4944570"/>
            </a:xfrm>
            <a:prstGeom prst="rect">
              <a:avLst/>
            </a:prstGeom>
          </p:spPr>
        </p:pic>
        <p:sp>
          <p:nvSpPr>
            <p:cNvPr id="23" name="Rectangle 22">
              <a:extLst>
                <a:ext uri="{FF2B5EF4-FFF2-40B4-BE49-F238E27FC236}">
                  <a16:creationId xmlns:a16="http://schemas.microsoft.com/office/drawing/2014/main" id="{9F43C49B-657A-43AE-0EA5-3C35E7A6383F}"/>
                </a:ext>
              </a:extLst>
            </p:cNvPr>
            <p:cNvSpPr/>
            <p:nvPr/>
          </p:nvSpPr>
          <p:spPr>
            <a:xfrm>
              <a:off x="431998" y="1755648"/>
              <a:ext cx="2700000" cy="18000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5574B4B5-4E88-258F-3E3C-E7AECE6399E6}"/>
                </a:ext>
              </a:extLst>
            </p:cNvPr>
            <p:cNvSpPr/>
            <p:nvPr/>
          </p:nvSpPr>
          <p:spPr>
            <a:xfrm>
              <a:off x="431999" y="5547359"/>
              <a:ext cx="2689151" cy="370541"/>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5" name="Rectangle 24">
              <a:extLst>
                <a:ext uri="{FF2B5EF4-FFF2-40B4-BE49-F238E27FC236}">
                  <a16:creationId xmlns:a16="http://schemas.microsoft.com/office/drawing/2014/main" id="{84B8FF05-5DAA-7DF9-471A-2F284A207037}"/>
                </a:ext>
              </a:extLst>
            </p:cNvPr>
            <p:cNvSpPr/>
            <p:nvPr/>
          </p:nvSpPr>
          <p:spPr>
            <a:xfrm>
              <a:off x="431999" y="2145792"/>
              <a:ext cx="2689151" cy="91440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6" name="Rectangle 25">
              <a:extLst>
                <a:ext uri="{FF2B5EF4-FFF2-40B4-BE49-F238E27FC236}">
                  <a16:creationId xmlns:a16="http://schemas.microsoft.com/office/drawing/2014/main" id="{143A7E61-F522-F7E1-D430-9CECED692976}"/>
                </a:ext>
              </a:extLst>
            </p:cNvPr>
            <p:cNvSpPr/>
            <p:nvPr/>
          </p:nvSpPr>
          <p:spPr>
            <a:xfrm>
              <a:off x="418464" y="3548869"/>
              <a:ext cx="2700000" cy="18000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sp>
        <p:nvSpPr>
          <p:cNvPr id="41" name="ZoneTexte 40">
            <a:extLst>
              <a:ext uri="{FF2B5EF4-FFF2-40B4-BE49-F238E27FC236}">
                <a16:creationId xmlns:a16="http://schemas.microsoft.com/office/drawing/2014/main" id="{E648C581-54F4-56E2-635B-B80C512B0BC0}"/>
              </a:ext>
            </a:extLst>
          </p:cNvPr>
          <p:cNvSpPr txBox="1"/>
          <p:nvPr/>
        </p:nvSpPr>
        <p:spPr>
          <a:xfrm>
            <a:off x="4616164" y="1751662"/>
            <a:ext cx="5106818" cy="1384995"/>
          </a:xfrm>
          <a:prstGeom prst="rect">
            <a:avLst/>
          </a:prstGeom>
          <a:noFill/>
        </p:spPr>
        <p:txBody>
          <a:bodyPr wrap="square" rtlCol="0">
            <a:spAutoFit/>
          </a:bodyPr>
          <a:lstStyle/>
          <a:p>
            <a:pPr algn="just"/>
            <a:r>
              <a:rPr lang="fr-FR" sz="1200" dirty="0"/>
              <a:t>La présence de variables trop similaires aux variables cibles peut entraîner une </a:t>
            </a:r>
            <a:r>
              <a:rPr lang="fr-FR" sz="1200" dirty="0" err="1"/>
              <a:t>sur-ajustement</a:t>
            </a:r>
            <a:r>
              <a:rPr lang="fr-FR" sz="1200" dirty="0"/>
              <a:t> du modèle et une mauvaise généralisation des résultats.</a:t>
            </a:r>
          </a:p>
          <a:p>
            <a:pPr algn="just"/>
            <a:endParaRPr lang="fr-FR" sz="1200" dirty="0"/>
          </a:p>
          <a:p>
            <a:pPr algn="just"/>
            <a:r>
              <a:rPr lang="fr-FR" sz="1200" dirty="0"/>
              <a:t>En éliminant ces variables, on peut améliorer la performance du modèle en évitant des corrélations excessives et en conservant uniquement les variables les plus pertinentes pour la prédiction.</a:t>
            </a:r>
          </a:p>
          <a:p>
            <a:pPr algn="just"/>
            <a:endParaRPr lang="fr-FR" sz="1200" dirty="0"/>
          </a:p>
        </p:txBody>
      </p:sp>
      <p:sp>
        <p:nvSpPr>
          <p:cNvPr id="3" name="Rectangle 2">
            <a:extLst>
              <a:ext uri="{FF2B5EF4-FFF2-40B4-BE49-F238E27FC236}">
                <a16:creationId xmlns:a16="http://schemas.microsoft.com/office/drawing/2014/main" id="{EB747C7B-1F67-1297-2941-7999BF3343DA}"/>
              </a:ext>
            </a:extLst>
          </p:cNvPr>
          <p:cNvSpPr/>
          <p:nvPr/>
        </p:nvSpPr>
        <p:spPr>
          <a:xfrm>
            <a:off x="419807" y="6004470"/>
            <a:ext cx="2700000" cy="108000"/>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
            <a:extLst>
              <a:ext uri="{FF2B5EF4-FFF2-40B4-BE49-F238E27FC236}">
                <a16:creationId xmlns:a16="http://schemas.microsoft.com/office/drawing/2014/main" id="{31A6B8F1-3078-8E73-3A9F-1C8310DBC1EA}"/>
              </a:ext>
            </a:extLst>
          </p:cNvPr>
          <p:cNvSpPr/>
          <p:nvPr/>
        </p:nvSpPr>
        <p:spPr>
          <a:xfrm>
            <a:off x="419807" y="3730754"/>
            <a:ext cx="2700000" cy="646174"/>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7" name="Rectangle 26">
            <a:extLst>
              <a:ext uri="{FF2B5EF4-FFF2-40B4-BE49-F238E27FC236}">
                <a16:creationId xmlns:a16="http://schemas.microsoft.com/office/drawing/2014/main" id="{02EA9CA3-3979-E0AD-1CF3-639F3904BFE7}"/>
              </a:ext>
            </a:extLst>
          </p:cNvPr>
          <p:cNvSpPr/>
          <p:nvPr/>
        </p:nvSpPr>
        <p:spPr>
          <a:xfrm>
            <a:off x="431999" y="5169408"/>
            <a:ext cx="2689151" cy="377952"/>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8" name="Rectangle 27">
            <a:extLst>
              <a:ext uri="{FF2B5EF4-FFF2-40B4-BE49-F238E27FC236}">
                <a16:creationId xmlns:a16="http://schemas.microsoft.com/office/drawing/2014/main" id="{8FA64A03-C9A5-ADB9-B92F-B3AE20F72653}"/>
              </a:ext>
            </a:extLst>
          </p:cNvPr>
          <p:cNvSpPr/>
          <p:nvPr/>
        </p:nvSpPr>
        <p:spPr>
          <a:xfrm>
            <a:off x="431999" y="4511040"/>
            <a:ext cx="2689151" cy="37795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34BEEE75-C9AE-1B25-B607-1CF3FEDB9E9E}"/>
              </a:ext>
            </a:extLst>
          </p:cNvPr>
          <p:cNvSpPr/>
          <p:nvPr/>
        </p:nvSpPr>
        <p:spPr>
          <a:xfrm>
            <a:off x="431998" y="3167078"/>
            <a:ext cx="2700000" cy="10800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1" name="Rectangle 30">
            <a:extLst>
              <a:ext uri="{FF2B5EF4-FFF2-40B4-BE49-F238E27FC236}">
                <a16:creationId xmlns:a16="http://schemas.microsoft.com/office/drawing/2014/main" id="{F24F9727-9054-594A-ABD6-AB8DB99DDAC0}"/>
              </a:ext>
            </a:extLst>
          </p:cNvPr>
          <p:cNvSpPr/>
          <p:nvPr/>
        </p:nvSpPr>
        <p:spPr>
          <a:xfrm>
            <a:off x="422493" y="4963584"/>
            <a:ext cx="2700000" cy="202126"/>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nvGrpSpPr>
          <p:cNvPr id="12" name="Groupe 11">
            <a:extLst>
              <a:ext uri="{FF2B5EF4-FFF2-40B4-BE49-F238E27FC236}">
                <a16:creationId xmlns:a16="http://schemas.microsoft.com/office/drawing/2014/main" id="{802D092E-6CF9-8C66-27F1-8E370B8A986A}"/>
              </a:ext>
            </a:extLst>
          </p:cNvPr>
          <p:cNvGrpSpPr/>
          <p:nvPr/>
        </p:nvGrpSpPr>
        <p:grpSpPr>
          <a:xfrm>
            <a:off x="4679903" y="3243621"/>
            <a:ext cx="4896866" cy="1731552"/>
            <a:chOff x="4949949" y="1328640"/>
            <a:chExt cx="4896866" cy="1731552"/>
          </a:xfrm>
        </p:grpSpPr>
        <p:pic>
          <p:nvPicPr>
            <p:cNvPr id="6" name="Image 5" descr="Une image contenant texte&#10;&#10;Description générée automatiquement">
              <a:extLst>
                <a:ext uri="{FF2B5EF4-FFF2-40B4-BE49-F238E27FC236}">
                  <a16:creationId xmlns:a16="http://schemas.microsoft.com/office/drawing/2014/main" id="{A20BB5B2-645F-DD51-1485-80E37A2BB8DD}"/>
                </a:ext>
              </a:extLst>
            </p:cNvPr>
            <p:cNvPicPr>
              <a:picLocks noChangeAspect="1"/>
            </p:cNvPicPr>
            <p:nvPr/>
          </p:nvPicPr>
          <p:blipFill>
            <a:blip r:embed="rId6"/>
            <a:stretch>
              <a:fillRect/>
            </a:stretch>
          </p:blipFill>
          <p:spPr>
            <a:xfrm>
              <a:off x="4949950" y="1328640"/>
              <a:ext cx="4896865" cy="1214015"/>
            </a:xfrm>
            <a:prstGeom prst="rect">
              <a:avLst/>
            </a:prstGeom>
          </p:spPr>
        </p:pic>
        <p:pic>
          <p:nvPicPr>
            <p:cNvPr id="9" name="Image 8">
              <a:extLst>
                <a:ext uri="{FF2B5EF4-FFF2-40B4-BE49-F238E27FC236}">
                  <a16:creationId xmlns:a16="http://schemas.microsoft.com/office/drawing/2014/main" id="{3D9D69D2-4F07-75DC-5BF6-A2CCEF1A56AB}"/>
                </a:ext>
              </a:extLst>
            </p:cNvPr>
            <p:cNvPicPr>
              <a:picLocks noChangeAspect="1"/>
            </p:cNvPicPr>
            <p:nvPr/>
          </p:nvPicPr>
          <p:blipFill>
            <a:blip r:embed="rId7"/>
            <a:stretch>
              <a:fillRect/>
            </a:stretch>
          </p:blipFill>
          <p:spPr>
            <a:xfrm>
              <a:off x="4949949" y="2864111"/>
              <a:ext cx="4896865" cy="196081"/>
            </a:xfrm>
            <a:prstGeom prst="rect">
              <a:avLst/>
            </a:prstGeom>
          </p:spPr>
        </p:pic>
      </p:grpSp>
      <p:cxnSp>
        <p:nvCxnSpPr>
          <p:cNvPr id="14" name="Connecteur droit avec flèche 13">
            <a:extLst>
              <a:ext uri="{FF2B5EF4-FFF2-40B4-BE49-F238E27FC236}">
                <a16:creationId xmlns:a16="http://schemas.microsoft.com/office/drawing/2014/main" id="{AD51B363-83C9-6889-F623-C678221D24F6}"/>
              </a:ext>
            </a:extLst>
          </p:cNvPr>
          <p:cNvCxnSpPr>
            <a:cxnSpLocks/>
            <a:stCxn id="4" idx="3"/>
            <a:endCxn id="6" idx="1"/>
          </p:cNvCxnSpPr>
          <p:nvPr/>
        </p:nvCxnSpPr>
        <p:spPr>
          <a:xfrm flipV="1">
            <a:off x="3119807" y="3850629"/>
            <a:ext cx="1560097" cy="20321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5" name="Connecteur droit avec flèche 14">
            <a:extLst>
              <a:ext uri="{FF2B5EF4-FFF2-40B4-BE49-F238E27FC236}">
                <a16:creationId xmlns:a16="http://schemas.microsoft.com/office/drawing/2014/main" id="{359C6C52-93A3-F3CB-6130-313B2CE3FD53}"/>
              </a:ext>
            </a:extLst>
          </p:cNvPr>
          <p:cNvCxnSpPr>
            <a:cxnSpLocks/>
            <a:stCxn id="3" idx="3"/>
            <a:endCxn id="9" idx="1"/>
          </p:cNvCxnSpPr>
          <p:nvPr/>
        </p:nvCxnSpPr>
        <p:spPr>
          <a:xfrm flipV="1">
            <a:off x="3119807" y="4877133"/>
            <a:ext cx="1560096" cy="118133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5" name="Espace réservé du pied de page 4">
            <a:extLst>
              <a:ext uri="{FF2B5EF4-FFF2-40B4-BE49-F238E27FC236}">
                <a16:creationId xmlns:a16="http://schemas.microsoft.com/office/drawing/2014/main" id="{68786212-2F8B-11AF-BF46-05CF11938E18}"/>
              </a:ext>
            </a:extLst>
          </p:cNvPr>
          <p:cNvSpPr>
            <a:spLocks noGrp="1"/>
          </p:cNvSpPr>
          <p:nvPr>
            <p:ph type="ftr" sz="quarter" idx="14"/>
          </p:nvPr>
        </p:nvSpPr>
        <p:spPr/>
        <p:txBody>
          <a:bodyPr/>
          <a:lstStyle/>
          <a:p>
            <a:pPr rtl="0"/>
            <a:r>
              <a:rPr lang="fr-FR" noProof="0"/>
              <a:t>Alpha Oumar DIALLO</a:t>
            </a:r>
          </a:p>
        </p:txBody>
      </p:sp>
    </p:spTree>
    <p:extLst>
      <p:ext uri="{BB962C8B-B14F-4D97-AF65-F5344CB8AC3E}">
        <p14:creationId xmlns:p14="http://schemas.microsoft.com/office/powerpoint/2010/main" val="2848859250"/>
      </p:ext>
    </p:extLst>
  </p:cSld>
  <p:clrMapOvr>
    <a:masterClrMapping/>
  </p:clrMapOvr>
</p:sld>
</file>

<file path=ppt/theme/theme1.xml><?xml version="1.0" encoding="utf-8"?>
<a:theme xmlns:a="http://schemas.openxmlformats.org/drawingml/2006/main" name="Thème Offic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5838_TF16411250.potx" id="{C47F33A4-2C66-428E-B1F4-6919DFF55AE7}" vid="{0C76DC9B-55F5-4846-BECF-7B5783C0B8F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B64A4C9D-F801-4923-BC6D-E0006F5123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B2218FC-8412-44B9-9E82-D51F1F531141}">
  <ds:schemaRefs>
    <ds:schemaRef ds:uri="http://schemas.microsoft.com/office/2006/documentManagement/types"/>
    <ds:schemaRef ds:uri="http://purl.org/dc/elements/1.1/"/>
    <ds:schemaRef ds:uri="http://www.w3.org/XML/1998/namespace"/>
    <ds:schemaRef ds:uri="http://purl.org/dc/dcmitype/"/>
    <ds:schemaRef ds:uri="http://schemas.microsoft.com/office/infopath/2007/PartnerControls"/>
    <ds:schemaRef ds:uri="http://schemas.openxmlformats.org/package/2006/metadata/core-properties"/>
    <ds:schemaRef ds:uri="fb0879af-3eba-417a-a55a-ffe6dcd6ca77"/>
    <ds:schemaRef ds:uri="http://schemas.microsoft.com/sharepoint/v3"/>
    <ds:schemaRef ds:uri="6dc4bcd6-49db-4c07-9060-8acfc67cef9f"/>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{D7C7116B-F622-40BE-8EEA-D247D5E493FD}tf16411250_win32</Template>
  <TotalTime>1744</TotalTime>
  <Words>3418</Words>
  <Application>Microsoft Office PowerPoint</Application>
  <PresentationFormat>Grand écran</PresentationFormat>
  <Paragraphs>371</Paragraphs>
  <Slides>40</Slides>
  <Notes>34</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40</vt:i4>
      </vt:variant>
    </vt:vector>
  </HeadingPairs>
  <TitlesOfParts>
    <vt:vector size="49" baseType="lpstr">
      <vt:lpstr>Arial</vt:lpstr>
      <vt:lpstr>Brush Script MT</vt:lpstr>
      <vt:lpstr>Calibri</vt:lpstr>
      <vt:lpstr>Candara</vt:lpstr>
      <vt:lpstr>Corbel</vt:lpstr>
      <vt:lpstr>Courier New</vt:lpstr>
      <vt:lpstr>Times New Roman</vt:lpstr>
      <vt:lpstr>Wingdings</vt:lpstr>
      <vt:lpstr>Thème Office</vt:lpstr>
      <vt:lpstr>Anticipez les besoins en consommation de bâtiments</vt:lpstr>
      <vt:lpstr>Problématique</vt:lpstr>
      <vt:lpstr>Pistes de recherches</vt:lpstr>
      <vt:lpstr>Méthodologie du projet</vt:lpstr>
      <vt:lpstr>Présentation PowerPoint</vt:lpstr>
      <vt:lpstr>Défauts  » du jeu de données initial :</vt:lpstr>
      <vt:lpstr>Suppression des variables redondantes</vt:lpstr>
      <vt:lpstr>Suppression des variables sans intérêt</vt:lpstr>
      <vt:lpstr>Suppression des variables trop ressemblantes aux variables cibles</vt:lpstr>
      <vt:lpstr>Les variables essentielles pour la modélisation …</vt:lpstr>
      <vt:lpstr>Les autres nettoyages de données …</vt:lpstr>
      <vt:lpstr>Analyse exploratoire</vt:lpstr>
      <vt:lpstr>Les types de bâtiments analysés …</vt:lpstr>
      <vt:lpstr>Les types de bâtiments analysés …</vt:lpstr>
      <vt:lpstr>Les années de construction des bâtiments…</vt:lpstr>
      <vt:lpstr>Les années de construction des bâtiments…</vt:lpstr>
      <vt:lpstr>Les années de construction des bâtiments…</vt:lpstr>
      <vt:lpstr>How to customize this template</vt:lpstr>
      <vt:lpstr>Les corrélations linéaires entre variables …</vt:lpstr>
      <vt:lpstr>SiteEnergyUse(kBtu) | Distribution des données …</vt:lpstr>
      <vt:lpstr>Présentation PowerPoint</vt:lpstr>
      <vt:lpstr>Rejets en fonction des consommations …</vt:lpstr>
      <vt:lpstr>Influence du type de bâtiment sur les variables à prédire …</vt:lpstr>
      <vt:lpstr>Influence de l’âge des bâtiments sur les variables à prédire …</vt:lpstr>
      <vt:lpstr>Carte interactive de consommation d’énergie et de rejets GES…</vt:lpstr>
      <vt:lpstr>Les variables à prédire</vt:lpstr>
      <vt:lpstr>Présentation PowerPoint</vt:lpstr>
      <vt:lpstr>5 Algorithmes de régression testés …</vt:lpstr>
      <vt:lpstr>Démarche pour mon modèle : Régression linéaire  </vt:lpstr>
      <vt:lpstr>Modèle Baseline : Régression linéaire classique</vt:lpstr>
      <vt:lpstr>Démarche pour mes modèles …</vt:lpstr>
      <vt:lpstr>Modèle Linéaire : Régression Ridge</vt:lpstr>
      <vt:lpstr>Modèle Linéaire : Régression Lasso</vt:lpstr>
      <vt:lpstr>Modèle Linéaire : Elastic Net</vt:lpstr>
      <vt:lpstr>Modèle non-Linéaire : Random Forest Regressor</vt:lpstr>
      <vt:lpstr>Modèle non-Linéaire : XGB Regressor</vt:lpstr>
      <vt:lpstr>Sélection du meilleur modèle</vt:lpstr>
      <vt:lpstr>Analyse comparative des méthodes de prédiction linéaire et non-linéaire testées …</vt:lpstr>
      <vt:lpstr>Présentation PowerPoint</vt:lpstr>
      <vt:lpstr>Merci de votre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présentation</dc:title>
  <dc:creator>Alpha-oumar Diallo</dc:creator>
  <cp:lastModifiedBy>Alpha-oumar Diallo</cp:lastModifiedBy>
  <cp:revision>28</cp:revision>
  <dcterms:created xsi:type="dcterms:W3CDTF">2023-04-04T16:35:27Z</dcterms:created>
  <dcterms:modified xsi:type="dcterms:W3CDTF">2023-04-12T04:09:05Z</dcterms:modified>
</cp:coreProperties>
</file>